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9" r:id="rId5"/>
  </p:sldMasterIdLst>
  <p:notesMasterIdLst>
    <p:notesMasterId r:id="rId39"/>
  </p:notesMasterIdLst>
  <p:sldIdLst>
    <p:sldId id="256" r:id="rId6"/>
    <p:sldId id="3888" r:id="rId7"/>
    <p:sldId id="293" r:id="rId8"/>
    <p:sldId id="3846" r:id="rId9"/>
    <p:sldId id="3908" r:id="rId10"/>
    <p:sldId id="3909" r:id="rId11"/>
    <p:sldId id="3916" r:id="rId12"/>
    <p:sldId id="3906" r:id="rId13"/>
    <p:sldId id="266" r:id="rId14"/>
    <p:sldId id="3919" r:id="rId15"/>
    <p:sldId id="3910" r:id="rId16"/>
    <p:sldId id="3930" r:id="rId17"/>
    <p:sldId id="3907" r:id="rId18"/>
    <p:sldId id="3935" r:id="rId19"/>
    <p:sldId id="275" r:id="rId20"/>
    <p:sldId id="3920" r:id="rId21"/>
    <p:sldId id="3937" r:id="rId22"/>
    <p:sldId id="3940" r:id="rId23"/>
    <p:sldId id="3941" r:id="rId24"/>
    <p:sldId id="3939" r:id="rId25"/>
    <p:sldId id="277" r:id="rId26"/>
    <p:sldId id="3942" r:id="rId27"/>
    <p:sldId id="3852" r:id="rId28"/>
    <p:sldId id="288" r:id="rId29"/>
    <p:sldId id="3924" r:id="rId30"/>
    <p:sldId id="3927" r:id="rId31"/>
    <p:sldId id="3912" r:id="rId32"/>
    <p:sldId id="3913" r:id="rId33"/>
    <p:sldId id="3943" r:id="rId34"/>
    <p:sldId id="3914" r:id="rId35"/>
    <p:sldId id="3929" r:id="rId36"/>
    <p:sldId id="3834" r:id="rId37"/>
    <p:sldId id="26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  <p:cmAuthor id="4" name="Ojezua, Lami" initials="OL" lastIdx="2" clrIdx="3">
    <p:extLst>
      <p:ext uri="{19B8F6BF-5375-455C-9EA6-DF929625EA0E}">
        <p15:presenceInfo xmlns:p15="http://schemas.microsoft.com/office/powerpoint/2012/main" userId="S-1-5-21-314122457-743516510-1361462980-69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5C1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51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, Tiffany" userId="b528d75e-7ef3-4c5a-bcb8-d4a186e6588b" providerId="ADAL" clId="{C87FF44A-76A1-4ABA-BF20-DB28504F1181}"/>
    <pc:docChg chg="modSld">
      <pc:chgData name="Olive, Tiffany" userId="b528d75e-7ef3-4c5a-bcb8-d4a186e6588b" providerId="ADAL" clId="{C87FF44A-76A1-4ABA-BF20-DB28504F1181}" dt="2025-12-02T20:02:34.466" v="4" actId="20577"/>
      <pc:docMkLst>
        <pc:docMk/>
      </pc:docMkLst>
      <pc:sldChg chg="modSp mod">
        <pc:chgData name="Olive, Tiffany" userId="b528d75e-7ef3-4c5a-bcb8-d4a186e6588b" providerId="ADAL" clId="{C87FF44A-76A1-4ABA-BF20-DB28504F1181}" dt="2025-12-02T20:02:34.466" v="4" actId="20577"/>
        <pc:sldMkLst>
          <pc:docMk/>
          <pc:sldMk cId="1378586406" sldId="3913"/>
        </pc:sldMkLst>
        <pc:spChg chg="mod">
          <ac:chgData name="Olive, Tiffany" userId="b528d75e-7ef3-4c5a-bcb8-d4a186e6588b" providerId="ADAL" clId="{C87FF44A-76A1-4ABA-BF20-DB28504F1181}" dt="2025-12-02T20:02:34.466" v="4" actId="20577"/>
          <ac:spMkLst>
            <pc:docMk/>
            <pc:sldMk cId="1378586406" sldId="3913"/>
            <ac:spMk id="5" creationId="{6E4581CF-7771-228E-D066-A786804861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37754efa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33" name="Google Shape;733;g3837754efa7_0_524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15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3837754efa7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g3837754efa7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Please Note: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</a:p>
          <a:p>
            <a:pPr marL="457200" lvl="0" indent="-457200" defTabSz="457200">
              <a:spcAft>
                <a:spcPts val="1800"/>
              </a:spcAft>
              <a:buAutoNum type="arabicPeriod"/>
              <a:defRPr/>
            </a:pPr>
            <a:r>
              <a:rPr lang="en-US" sz="1200" kern="0" dirty="0">
                <a:solidFill>
                  <a:srgbClr val="7030A0"/>
                </a:solidFill>
                <a:latin typeface="Arial Black"/>
              </a:rPr>
              <a:t>Complete the discussion about what you should “Start” after you have moved </a:t>
            </a:r>
            <a:r>
              <a:rPr lang="en-US" sz="1200" b="1" dirty="0">
                <a:solidFill>
                  <a:srgbClr val="7030A0"/>
                </a:solidFill>
                <a:latin typeface="Arial Black"/>
              </a:rPr>
              <a:t>the “Continue” Objectives (previously Priorities) to the appropriate “Focus Areas."</a:t>
            </a:r>
            <a:endParaRPr lang="en-US" sz="1200" b="1" kern="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41275"/>
            <a:ext cx="1771650" cy="9969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39191" tIns="19596" rIns="39191" bIns="19596"/>
          <a:lstStyle/>
          <a:p>
            <a:endParaRPr lang="en-US"/>
          </a:p>
          <a:p>
            <a:r>
              <a:rPr lang="en-US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/>
          </a:p>
          <a:p>
            <a:r>
              <a:rPr lang="en-US"/>
              <a:t>Over the summer, the taskforce has been hard at work reviewing data, exploring options, and engaging in important planning conversations.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/>
          </a:p>
          <a:p>
            <a:r>
              <a:rPr lang="en-US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>
              <a:solidFill>
                <a:srgbClr val="0070C0"/>
              </a:solidFill>
            </a:endParaRPr>
          </a:p>
          <a:p>
            <a:endParaRPr lang="en-US"/>
          </a:p>
          <a:p>
            <a:r>
              <a:rPr lang="en-US"/>
              <a:t>Thank you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A report will be presented to the Board at its August 11 meeting, and the options will become public the week of August 18. </a:t>
            </a:r>
          </a:p>
          <a:p>
            <a:endParaRPr lang="en-US"/>
          </a:p>
          <a:p>
            <a:r>
              <a:rPr lang="en-US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/>
          </a:p>
          <a:p>
            <a:r>
              <a:rPr lang="en-US"/>
              <a:t>On each date, there will be a virtual meeting at noon and an in-person meeting at the Central Office at 6PM.</a:t>
            </a:r>
          </a:p>
          <a:p>
            <a:r>
              <a:rPr lang="en-US"/>
              <a:t>   </a:t>
            </a:r>
          </a:p>
          <a:p>
            <a:r>
              <a:rPr lang="en-US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39191" tIns="19596" rIns="39191" bIns="19596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AD6E2-5CF6-4D83-A048-1577DD4C32B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380b0afa6c0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16" name="Google Shape;816;g380b0afa6c0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 a reminder this is the district's 2025-2030 Strategic Plan. We will use this as a guide as we continue our work today to develop our school's 2025-2030 Strategic Plan that is aligned to the district's new plan.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1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These are the governance-aligned portions of the school strategic plan that the GO Team will develop. We will dive into specific strategies and actions, as a part of our budget development process that starts in January.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EECF6FD4-5ADA-B8FA-43BC-9ACF8857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>
            <a:extLst>
              <a:ext uri="{FF2B5EF4-FFF2-40B4-BE49-F238E27FC236}">
                <a16:creationId xmlns:a16="http://schemas.microsoft.com/office/drawing/2014/main" id="{969C001D-C9A8-D2C1-95FC-34B71AE63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>
            <a:extLst>
              <a:ext uri="{FF2B5EF4-FFF2-40B4-BE49-F238E27FC236}">
                <a16:creationId xmlns:a16="http://schemas.microsoft.com/office/drawing/2014/main" id="{84B5A353-961E-BAFE-3D41-731C04659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34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387a0e0debc_5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g387a0e0debc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837754efa7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g3837754efa7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3837754efa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07" name="Google Shape;907;g3837754efa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 the APS 2025-2030 Strategic Plan (slide 7)  and your school's KPI sheet to help guide your team's discussion of how your objectives align to the district's new focus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D4B52239-6E7C-7704-54B1-146D9284B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1C17EF39-DC8C-67E9-77A7-C36B83647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5593" y="6398103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E6CC2E8C-0CCC-5568-C902-C1B672970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51F58-5227-F1A2-65E1-100014E5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8F3CF802-A0B2-4A5F-AAD0-02B2E6DAE08D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F107F-E193-DCEB-4765-E0F6FD9E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4FF268F-77EF-474B-8EE9-9DC3EFC3D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7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6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6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20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835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2753" y="1310262"/>
            <a:ext cx="10803179" cy="189159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Thank Your Audience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65E86D-5BA6-FC16-9B8D-2C8476AB9DF5}"/>
              </a:ext>
            </a:extLst>
          </p:cNvPr>
          <p:cNvCxnSpPr>
            <a:cxnSpLocks/>
          </p:cNvCxnSpPr>
          <p:nvPr userDrawn="1"/>
        </p:nvCxnSpPr>
        <p:spPr>
          <a:xfrm>
            <a:off x="1905000" y="3429000"/>
            <a:ext cx="9078685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200B972-8B0A-443C-0F28-7F066D618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34" y="3794757"/>
            <a:ext cx="46492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1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17D1-6026-2C2C-EF25-9AC5D581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35E99-513F-3081-8CF1-D6E79F1AE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CE3C2-87A2-38C3-ACD1-B85C0677C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4E648-5FCE-0943-F1C8-D63A16F8E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C98C4-1E06-BFEA-C1DB-B703029EFB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5F045-E317-68C1-9039-3660767A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D766868-FF28-409D-8D55-B9C875EB9A9A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1DB05-42E9-187D-5B98-CA7BA818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fld id="{24FF268F-77EF-474B-8EE9-9DC3EFC3D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5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87C0F86-AE71-BDCA-7DEE-3556B40CE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514" y="1888095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966899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section header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475279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logo with a red and blue design&#10;&#10;AI-generated content may be incorrect.">
            <a:extLst>
              <a:ext uri="{FF2B5EF4-FFF2-40B4-BE49-F238E27FC236}">
                <a16:creationId xmlns:a16="http://schemas.microsoft.com/office/drawing/2014/main" id="{1FC1D56E-BE51-3A61-B267-01B826D76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7" y="5925310"/>
            <a:ext cx="1600200" cy="6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14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42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1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7499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83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876300" y="374759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dt" idx="10"/>
          </p:nvPr>
        </p:nvSpPr>
        <p:spPr>
          <a:xfrm>
            <a:off x="64770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ftr" idx="11"/>
          </p:nvPr>
        </p:nvSpPr>
        <p:spPr>
          <a:xfrm>
            <a:off x="3878285" y="62287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ldNum" idx="12"/>
          </p:nvPr>
        </p:nvSpPr>
        <p:spPr>
          <a:xfrm>
            <a:off x="848047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6" name="Google Shape;346;p51"/>
          <p:cNvCxnSpPr/>
          <p:nvPr/>
        </p:nvCxnSpPr>
        <p:spPr>
          <a:xfrm>
            <a:off x="876300" y="360922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51"/>
          <p:cNvCxnSpPr/>
          <p:nvPr/>
        </p:nvCxnSpPr>
        <p:spPr>
          <a:xfrm>
            <a:off x="784270" y="97458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4497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6869430" y="2112219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7115890" y="2504164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01. Content</a:t>
            </a:r>
            <a:endParaRPr/>
          </a:p>
        </p:txBody>
      </p:sp>
      <p:sp>
        <p:nvSpPr>
          <p:cNvPr id="355" name="Google Shape;355;p52"/>
          <p:cNvSpPr/>
          <p:nvPr/>
        </p:nvSpPr>
        <p:spPr>
          <a:xfrm>
            <a:off x="9245520" y="2417634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risus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quis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varius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quam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quisque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id diam </a:t>
            </a:r>
            <a:r>
              <a:rPr lang="en-US" sz="1100" err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velolutpat</a:t>
            </a: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.</a:t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6869430" y="3383216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7115890" y="3775161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02. Content</a:t>
            </a:r>
            <a:endParaRPr/>
          </a:p>
        </p:txBody>
      </p:sp>
      <p:sp>
        <p:nvSpPr>
          <p:cNvPr id="358" name="Google Shape;358;p52"/>
          <p:cNvSpPr/>
          <p:nvPr/>
        </p:nvSpPr>
        <p:spPr>
          <a:xfrm>
            <a:off x="9245520" y="3688631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59" name="Google Shape;359;p52"/>
          <p:cNvSpPr/>
          <p:nvPr/>
        </p:nvSpPr>
        <p:spPr>
          <a:xfrm>
            <a:off x="6869430" y="4654214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7115890" y="5046159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03. Content</a:t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9245520" y="4959629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62" name="Google Shape;362;p52"/>
          <p:cNvSpPr/>
          <p:nvPr/>
        </p:nvSpPr>
        <p:spPr>
          <a:xfrm>
            <a:off x="876300" y="2634717"/>
            <a:ext cx="42519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Laoreet suspendisse interdum consectetur libero id faucibus nisl tincidunt. Arcu risus quis varius quam quisque id diam vel. Volutpat consequat mauris nunc congue nisi vitae. </a:t>
            </a:r>
            <a:endParaRPr/>
          </a:p>
        </p:txBody>
      </p:sp>
      <p:sp>
        <p:nvSpPr>
          <p:cNvPr id="363" name="Google Shape;363;p52"/>
          <p:cNvSpPr txBox="1"/>
          <p:nvPr/>
        </p:nvSpPr>
        <p:spPr>
          <a:xfrm>
            <a:off x="1142579" y="4790957"/>
            <a:ext cx="98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0.3 Content</a:t>
            </a:r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876300" y="5181600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52"/>
          <p:cNvCxnSpPr/>
          <p:nvPr/>
        </p:nvCxnSpPr>
        <p:spPr>
          <a:xfrm>
            <a:off x="876300" y="4646535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64236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21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54"/>
          <p:cNvSpPr txBox="1"/>
          <p:nvPr/>
        </p:nvSpPr>
        <p:spPr>
          <a:xfrm>
            <a:off x="436205" y="899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Key Takeaways</a:t>
            </a:r>
            <a:endParaRPr/>
          </a:p>
        </p:txBody>
      </p:sp>
      <p:cxnSp>
        <p:nvCxnSpPr>
          <p:cNvPr id="376" name="Google Shape;376;p54"/>
          <p:cNvCxnSpPr/>
          <p:nvPr/>
        </p:nvCxnSpPr>
        <p:spPr>
          <a:xfrm>
            <a:off x="512406" y="552684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54"/>
          <p:cNvCxnSpPr/>
          <p:nvPr/>
        </p:nvCxnSpPr>
        <p:spPr>
          <a:xfrm>
            <a:off x="512406" y="4515592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54"/>
          <p:cNvCxnSpPr/>
          <p:nvPr/>
        </p:nvCxnSpPr>
        <p:spPr>
          <a:xfrm>
            <a:off x="512406" y="3504345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54"/>
          <p:cNvCxnSpPr/>
          <p:nvPr/>
        </p:nvCxnSpPr>
        <p:spPr>
          <a:xfrm>
            <a:off x="512406" y="249309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54"/>
          <p:cNvSpPr txBox="1"/>
          <p:nvPr/>
        </p:nvSpPr>
        <p:spPr>
          <a:xfrm>
            <a:off x="512407" y="2788024"/>
            <a:ext cx="181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01. Point #1</a:t>
            </a:r>
            <a:endParaRPr/>
          </a:p>
        </p:txBody>
      </p:sp>
      <p:sp>
        <p:nvSpPr>
          <p:cNvPr id="381" name="Google Shape;381;p54"/>
          <p:cNvSpPr/>
          <p:nvPr/>
        </p:nvSpPr>
        <p:spPr>
          <a:xfrm>
            <a:off x="5732105" y="2736438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2" name="Google Shape;382;p54"/>
          <p:cNvSpPr txBox="1"/>
          <p:nvPr/>
        </p:nvSpPr>
        <p:spPr>
          <a:xfrm>
            <a:off x="512407" y="3783538"/>
            <a:ext cx="199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02. Point #2</a:t>
            </a: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5732105" y="3747685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4" name="Google Shape;384;p54"/>
          <p:cNvSpPr txBox="1"/>
          <p:nvPr/>
        </p:nvSpPr>
        <p:spPr>
          <a:xfrm>
            <a:off x="512408" y="4805772"/>
            <a:ext cx="200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03. Point #3</a:t>
            </a:r>
            <a:endParaRPr/>
          </a:p>
        </p:txBody>
      </p:sp>
      <p:sp>
        <p:nvSpPr>
          <p:cNvPr id="385" name="Google Shape;385;p54"/>
          <p:cNvSpPr/>
          <p:nvPr/>
        </p:nvSpPr>
        <p:spPr>
          <a:xfrm>
            <a:off x="5732105" y="4758932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06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7436EE3B-4D91-73EF-0B37-862CD30FF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395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242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899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001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867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1" descr="A blue and white corner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30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>
            <a:spLocks noGrp="1"/>
          </p:cNvSpPr>
          <p:nvPr>
            <p:ph type="pic" idx="2"/>
          </p:nvPr>
        </p:nvSpPr>
        <p:spPr>
          <a:xfrm>
            <a:off x="6848089" y="-385707"/>
            <a:ext cx="4345500" cy="4578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7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>
            <a:spLocks noGrp="1"/>
          </p:cNvSpPr>
          <p:nvPr>
            <p:ph type="pic" idx="2"/>
          </p:nvPr>
        </p:nvSpPr>
        <p:spPr>
          <a:xfrm>
            <a:off x="897579" y="2879673"/>
            <a:ext cx="5112600" cy="3188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>
            <a:spLocks noGrp="1"/>
          </p:cNvSpPr>
          <p:nvPr>
            <p:ph type="pic" idx="2"/>
          </p:nvPr>
        </p:nvSpPr>
        <p:spPr>
          <a:xfrm>
            <a:off x="7370392" y="-152400"/>
            <a:ext cx="3645900" cy="481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46FC63FE-F738-97E8-47D1-6BDDA94D29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1">
  <p:cSld name="7_Custom Layout 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>
            <a:spLocks noGrp="1"/>
          </p:cNvSpPr>
          <p:nvPr>
            <p:ph type="pic" idx="2"/>
          </p:nvPr>
        </p:nvSpPr>
        <p:spPr>
          <a:xfrm>
            <a:off x="7376870" y="-78658"/>
            <a:ext cx="4926900" cy="6936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B192EB86-26F4-4E35-4516-04F972DBA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08CD392B-9092-7118-D6A2-F13AA62ED0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3397" y="6356349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logo with a crescent moon&#10;&#10;AI-generated content may be incorrect.">
            <a:extLst>
              <a:ext uri="{FF2B5EF4-FFF2-40B4-BE49-F238E27FC236}">
                <a16:creationId xmlns:a16="http://schemas.microsoft.com/office/drawing/2014/main" id="{117979B4-0901-2F3F-4483-D31E6B812F7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1108" y="6035325"/>
            <a:ext cx="423798" cy="6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4" r:id="rId17"/>
    <p:sldLayoutId id="2147483676" r:id="rId18"/>
    <p:sldLayoutId id="2147483677" r:id="rId19"/>
    <p:sldLayoutId id="2147483678" r:id="rId20"/>
    <p:sldLayoutId id="2147483699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46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6" descr="A logo with a red swoosh&#10;&#10;AI-generated content may be incorrect.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418159" y="5603036"/>
            <a:ext cx="681197" cy="110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0624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svg"/><Relationship Id="rId9" Type="http://schemas.openxmlformats.org/officeDocument/2006/relationships/hyperlink" Target="https://www.atlantapublicschools.us/APS204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256032"/>
            <a:ext cx="7096933" cy="3253931"/>
          </a:xfrm>
        </p:spPr>
        <p:txBody>
          <a:bodyPr/>
          <a:lstStyle/>
          <a:p>
            <a:r>
              <a:rPr lang="en-US" sz="5400" dirty="0"/>
              <a:t>W.J. Scott</a:t>
            </a:r>
            <a:br>
              <a:rPr lang="en-US" sz="5400" dirty="0"/>
            </a:br>
            <a:r>
              <a:rPr lang="en-US" sz="5400" dirty="0"/>
              <a:t>GO Team Business Meeting #3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December 3, 2025</a:t>
            </a:r>
          </a:p>
        </p:txBody>
      </p:sp>
      <p:pic>
        <p:nvPicPr>
          <p:cNvPr id="5" name="Picture 4" descr="A yellow and blue logo&#10;&#10;AI-generated content may be incorrect.">
            <a:extLst>
              <a:ext uri="{FF2B5EF4-FFF2-40B4-BE49-F238E27FC236}">
                <a16:creationId xmlns:a16="http://schemas.microsoft.com/office/drawing/2014/main" id="{1E61CF7F-234C-2EAD-C890-20508FF3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85" y="3896363"/>
            <a:ext cx="2781036" cy="175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6068E8B-256D-024E-0D77-FFF7342C6AA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4718" y="2101776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 Data</a:t>
            </a:r>
          </a:p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200865F-EF75-BC89-833F-54426DDEF4C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261" y="2101776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Aligned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Mission and Vision</a:t>
            </a:r>
            <a:endParaRPr lang="en-US" sz="2000" b="0" ker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7C1A5A-5910-EA70-C8ED-F494542D0C7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4849" y="2114771"/>
            <a:ext cx="3173278" cy="522514"/>
          </a:xfrm>
        </p:spPr>
        <p:txBody>
          <a:bodyPr/>
          <a:lstStyle/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Confirmed Our </a:t>
            </a:r>
          </a:p>
          <a:p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2030 Goals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694F3-FAB3-C156-2074-A5CB927F1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27" name="Google Shape;819;p104">
            <a:extLst>
              <a:ext uri="{FF2B5EF4-FFF2-40B4-BE49-F238E27FC236}">
                <a16:creationId xmlns:a16="http://schemas.microsoft.com/office/drawing/2014/main" id="{FC050104-08AA-3E6B-809F-675F3288F4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641" y="518750"/>
            <a:ext cx="9780587" cy="7078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18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tabLst/>
              <a:defRPr/>
            </a:pPr>
            <a:r>
              <a:rPr lang="en-US" sz="4000" ker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</a:t>
            </a:r>
            <a:r>
              <a:rPr kumimoji="0" lang="en-US" sz="40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Our Last Meeting We…</a:t>
            </a:r>
            <a:endParaRPr kumimoji="0" sz="40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6F603BF-A9DF-F314-8ED9-95F0C5E183A6}"/>
              </a:ext>
            </a:extLst>
          </p:cNvPr>
          <p:cNvGrpSpPr/>
          <p:nvPr/>
        </p:nvGrpSpPr>
        <p:grpSpPr>
          <a:xfrm>
            <a:off x="97973" y="2187316"/>
            <a:ext cx="612600" cy="629641"/>
            <a:chOff x="97973" y="2187316"/>
            <a:chExt cx="612600" cy="629641"/>
          </a:xfrm>
        </p:grpSpPr>
        <p:sp>
          <p:nvSpPr>
            <p:cNvPr id="28" name="Google Shape;768;p101">
              <a:extLst>
                <a:ext uri="{FF2B5EF4-FFF2-40B4-BE49-F238E27FC236}">
                  <a16:creationId xmlns:a16="http://schemas.microsoft.com/office/drawing/2014/main" id="{869F3850-0541-6FCB-FE25-DB20775CD187}"/>
                </a:ext>
              </a:extLst>
            </p:cNvPr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" name="Google Shape;769;p101">
              <a:extLst>
                <a:ext uri="{FF2B5EF4-FFF2-40B4-BE49-F238E27FC236}">
                  <a16:creationId xmlns:a16="http://schemas.microsoft.com/office/drawing/2014/main" id="{46A5D19B-4E7D-8607-4426-389D4FE981D7}"/>
                </a:ext>
              </a:extLst>
            </p:cNvPr>
            <p:cNvSpPr txBox="1"/>
            <p:nvPr/>
          </p:nvSpPr>
          <p:spPr>
            <a:xfrm>
              <a:off x="212620" y="2187316"/>
              <a:ext cx="417300" cy="6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119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257FB0-8CEB-A6EB-5DED-10A351FFDE57}"/>
              </a:ext>
            </a:extLst>
          </p:cNvPr>
          <p:cNvGrpSpPr/>
          <p:nvPr/>
        </p:nvGrpSpPr>
        <p:grpSpPr>
          <a:xfrm>
            <a:off x="7653319" y="2166757"/>
            <a:ext cx="612600" cy="623996"/>
            <a:chOff x="7468261" y="2014357"/>
            <a:chExt cx="612600" cy="623996"/>
          </a:xfrm>
        </p:grpSpPr>
        <p:sp>
          <p:nvSpPr>
            <p:cNvPr id="32" name="Google Shape;768;p101">
              <a:extLst>
                <a:ext uri="{FF2B5EF4-FFF2-40B4-BE49-F238E27FC236}">
                  <a16:creationId xmlns:a16="http://schemas.microsoft.com/office/drawing/2014/main" id="{3ECEA9E6-BE38-752B-7F68-E95B04E74075}"/>
                </a:ext>
              </a:extLst>
            </p:cNvPr>
            <p:cNvSpPr/>
            <p:nvPr/>
          </p:nvSpPr>
          <p:spPr>
            <a:xfrm>
              <a:off x="7468261" y="20200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3" name="Google Shape;769;p101">
              <a:extLst>
                <a:ext uri="{FF2B5EF4-FFF2-40B4-BE49-F238E27FC236}">
                  <a16:creationId xmlns:a16="http://schemas.microsoft.com/office/drawing/2014/main" id="{74530FAB-934D-837D-E4DA-49DE5724A9E6}"/>
                </a:ext>
              </a:extLst>
            </p:cNvPr>
            <p:cNvSpPr txBox="1"/>
            <p:nvPr/>
          </p:nvSpPr>
          <p:spPr>
            <a:xfrm>
              <a:off x="7599314" y="2014357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119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46741C-55D3-621F-B5B4-7C2743179C47}"/>
              </a:ext>
            </a:extLst>
          </p:cNvPr>
          <p:cNvGrpSpPr/>
          <p:nvPr/>
        </p:nvGrpSpPr>
        <p:grpSpPr>
          <a:xfrm>
            <a:off x="3875646" y="2101776"/>
            <a:ext cx="612600" cy="629641"/>
            <a:chOff x="97973" y="2187316"/>
            <a:chExt cx="612600" cy="629641"/>
          </a:xfrm>
        </p:grpSpPr>
        <p:sp>
          <p:nvSpPr>
            <p:cNvPr id="35" name="Google Shape;768;p101">
              <a:extLst>
                <a:ext uri="{FF2B5EF4-FFF2-40B4-BE49-F238E27FC236}">
                  <a16:creationId xmlns:a16="http://schemas.microsoft.com/office/drawing/2014/main" id="{D4FD39EB-4E6A-D853-F8C4-45BEDB5D8111}"/>
                </a:ext>
              </a:extLst>
            </p:cNvPr>
            <p:cNvSpPr/>
            <p:nvPr/>
          </p:nvSpPr>
          <p:spPr>
            <a:xfrm>
              <a:off x="97973" y="2204357"/>
              <a:ext cx="612600" cy="6126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71300" tIns="35625" rIns="71300" bIns="35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4"/>
                <a:buFont typeface="Arial"/>
                <a:buNone/>
                <a:tabLst/>
                <a:defRPr/>
              </a:pPr>
              <a:endParaRPr kumimoji="0" sz="140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" name="Google Shape;769;p101">
              <a:extLst>
                <a:ext uri="{FF2B5EF4-FFF2-40B4-BE49-F238E27FC236}">
                  <a16:creationId xmlns:a16="http://schemas.microsoft.com/office/drawing/2014/main" id="{3E98C6B7-2097-4EE9-B0A1-3088B3C18F06}"/>
                </a:ext>
              </a:extLst>
            </p:cNvPr>
            <p:cNvSpPr txBox="1"/>
            <p:nvPr/>
          </p:nvSpPr>
          <p:spPr>
            <a:xfrm>
              <a:off x="212620" y="2187316"/>
              <a:ext cx="417300" cy="623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300" tIns="71300" rIns="71300" bIns="713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119" b="1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  <a:endParaRPr kumimoji="0" sz="1091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F6B75-8928-1BE9-3F57-29747502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764D5-6E72-8C00-FFA1-09105CC2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44" r="13323" b="4266"/>
          <a:stretch>
            <a:fillRect/>
          </a:stretch>
        </p:blipFill>
        <p:spPr>
          <a:xfrm>
            <a:off x="629920" y="3031791"/>
            <a:ext cx="3707355" cy="26430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9D79B-3D83-00E3-59D1-DF268044C8D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CA6EE9-5F22-883C-2ADB-09C6044D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90" y="3301621"/>
            <a:ext cx="3764282" cy="176468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5CBCF90-2D40-7C90-CFBA-67512871A36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8F286F-7A7E-DD3B-0F5A-A381DC547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607" y="3244960"/>
            <a:ext cx="3602461" cy="21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163882" y="277699"/>
            <a:ext cx="9779183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4100" dirty="0">
                <a:solidFill>
                  <a:srgbClr val="C00000"/>
                </a:solidFill>
              </a:rPr>
              <a:t>W. J. Scott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Proposed Updates to School Mission and Vision: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1167493" y="2087561"/>
            <a:ext cx="6712077" cy="336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587E845-4598-5BE8-87D3-A56688A44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4" name="Graphic 3" descr="Repeat with solid fill">
            <a:extLst>
              <a:ext uri="{FF2B5EF4-FFF2-40B4-BE49-F238E27FC236}">
                <a16:creationId xmlns:a16="http://schemas.microsoft.com/office/drawing/2014/main" id="{4906F643-60C0-6799-84DC-FA028504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8070070" y="2332666"/>
            <a:ext cx="2876604" cy="28766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23AAF3-8B25-E28C-71BA-EAD442FF4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770" y="1505167"/>
            <a:ext cx="9022460" cy="50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60BA9-8466-1EE0-8E80-88748880D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EB7C2A-99CF-3ED8-4AA5-4CEDA5FC8279}"/>
              </a:ext>
            </a:extLst>
          </p:cNvPr>
          <p:cNvSpPr txBox="1">
            <a:spLocks/>
          </p:cNvSpPr>
          <p:nvPr/>
        </p:nvSpPr>
        <p:spPr>
          <a:xfrm>
            <a:off x="78920" y="163286"/>
            <a:ext cx="9779183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W. J. Scott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Proposed Goals for the 2025-2030 Strategic Plan: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7F8766D-A500-FAC2-0C2D-B8DDCED9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1BB249-557B-A990-2480-6C806604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56" r="21714" b="2"/>
          <a:stretch>
            <a:fillRect/>
          </a:stretch>
        </p:blipFill>
        <p:spPr>
          <a:xfrm>
            <a:off x="1167493" y="2087561"/>
            <a:ext cx="2876604" cy="3366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469F2-9BE1-F023-54EE-C4807512E456}"/>
              </a:ext>
            </a:extLst>
          </p:cNvPr>
          <p:cNvSpPr txBox="1"/>
          <p:nvPr/>
        </p:nvSpPr>
        <p:spPr>
          <a:xfrm>
            <a:off x="4774055" y="1706563"/>
            <a:ext cx="5538977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1. By 2030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the percentage of proficient and above learners as assessed by the GMAS EOG ELA will increase overall from 23.5% (2025) to 41.7%.</a:t>
            </a:r>
          </a:p>
          <a:p>
            <a:pPr lvl="0"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lvl="0"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lvl="0"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2. By 2030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the percentage of proficient and above learners as assessed by the GMAS EOG Math will increase overall from 26.5%  (2025) to 46.5%. </a:t>
            </a:r>
          </a:p>
          <a:p>
            <a:pPr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defTabSz="457200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3. By 2030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the CCRPI attendance rate will remain at or above 87.6%, by ensuring chronic absenteeism as determined by GADOE does not exceed 10% days absent for the student's enrollment period greater than 30 days.</a:t>
            </a:r>
          </a:p>
          <a:p>
            <a:pPr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lvl="0"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lvl="0" defTabSz="457200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14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AA1F116E-52A2-7A74-2947-34A84347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>
            <a:extLst>
              <a:ext uri="{FF2B5EF4-FFF2-40B4-BE49-F238E27FC236}">
                <a16:creationId xmlns:a16="http://schemas.microsoft.com/office/drawing/2014/main" id="{524298F5-FFB9-625A-D950-34C6E0F2EB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>
            <a:extLst>
              <a:ext uri="{FF2B5EF4-FFF2-40B4-BE49-F238E27FC236}">
                <a16:creationId xmlns:a16="http://schemas.microsoft.com/office/drawing/2014/main" id="{30318820-2202-F39A-366B-80093C30C99E}"/>
              </a:ext>
            </a:extLst>
          </p:cNvPr>
          <p:cNvSpPr txBox="1"/>
          <p:nvPr/>
        </p:nvSpPr>
        <p:spPr>
          <a:xfrm>
            <a:off x="324338" y="114779"/>
            <a:ext cx="11543323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Today’s Focus: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School Strategic Planning Process: Step 4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  <a:cs typeface="Arial"/>
              <a:sym typeface="Arial"/>
            </a:endParaRPr>
          </a:p>
        </p:txBody>
      </p:sp>
      <p:pic>
        <p:nvPicPr>
          <p:cNvPr id="766" name="Google Shape;766;p101">
            <a:extLst>
              <a:ext uri="{FF2B5EF4-FFF2-40B4-BE49-F238E27FC236}">
                <a16:creationId xmlns:a16="http://schemas.microsoft.com/office/drawing/2014/main" id="{9EB0B90C-2D91-4136-ABED-E4EF363FB3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>
            <a:extLst>
              <a:ext uri="{FF2B5EF4-FFF2-40B4-BE49-F238E27FC236}">
                <a16:creationId xmlns:a16="http://schemas.microsoft.com/office/drawing/2014/main" id="{59BA5B23-75F1-8CB5-418E-1612F4A87E45}"/>
              </a:ext>
            </a:extLst>
          </p:cNvPr>
          <p:cNvSpPr txBox="1"/>
          <p:nvPr/>
        </p:nvSpPr>
        <p:spPr>
          <a:xfrm>
            <a:off x="1102298" y="1419896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>
            <a:extLst>
              <a:ext uri="{FF2B5EF4-FFF2-40B4-BE49-F238E27FC236}">
                <a16:creationId xmlns:a16="http://schemas.microsoft.com/office/drawing/2014/main" id="{0608E7DB-FD29-698E-65A9-D2B8EB9AB1DB}"/>
              </a:ext>
            </a:extLst>
          </p:cNvPr>
          <p:cNvSpPr/>
          <p:nvPr/>
        </p:nvSpPr>
        <p:spPr>
          <a:xfrm>
            <a:off x="300275" y="133854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>
            <a:extLst>
              <a:ext uri="{FF2B5EF4-FFF2-40B4-BE49-F238E27FC236}">
                <a16:creationId xmlns:a16="http://schemas.microsoft.com/office/drawing/2014/main" id="{A4FD6A96-1153-7DAE-DF16-BF92AB0EA00F}"/>
              </a:ext>
            </a:extLst>
          </p:cNvPr>
          <p:cNvSpPr txBox="1"/>
          <p:nvPr/>
        </p:nvSpPr>
        <p:spPr>
          <a:xfrm>
            <a:off x="414922" y="132150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101">
            <a:extLst>
              <a:ext uri="{FF2B5EF4-FFF2-40B4-BE49-F238E27FC236}">
                <a16:creationId xmlns:a16="http://schemas.microsoft.com/office/drawing/2014/main" id="{A9F98241-EF23-7A63-B02A-3F942806C261}"/>
              </a:ext>
            </a:extLst>
          </p:cNvPr>
          <p:cNvSpPr txBox="1"/>
          <p:nvPr/>
        </p:nvSpPr>
        <p:spPr>
          <a:xfrm>
            <a:off x="1087798" y="4094332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>
            <a:extLst>
              <a:ext uri="{FF2B5EF4-FFF2-40B4-BE49-F238E27FC236}">
                <a16:creationId xmlns:a16="http://schemas.microsoft.com/office/drawing/2014/main" id="{56D172CB-1AC1-039F-733B-CBCB4FD99BE8}"/>
              </a:ext>
            </a:extLst>
          </p:cNvPr>
          <p:cNvSpPr/>
          <p:nvPr/>
        </p:nvSpPr>
        <p:spPr>
          <a:xfrm>
            <a:off x="317281" y="2165448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>
            <a:extLst>
              <a:ext uri="{FF2B5EF4-FFF2-40B4-BE49-F238E27FC236}">
                <a16:creationId xmlns:a16="http://schemas.microsoft.com/office/drawing/2014/main" id="{107FDF4C-5137-2C2F-AC43-24F1E2DF073B}"/>
              </a:ext>
            </a:extLst>
          </p:cNvPr>
          <p:cNvSpPr txBox="1"/>
          <p:nvPr/>
        </p:nvSpPr>
        <p:spPr>
          <a:xfrm>
            <a:off x="431928" y="2148407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101">
            <a:extLst>
              <a:ext uri="{FF2B5EF4-FFF2-40B4-BE49-F238E27FC236}">
                <a16:creationId xmlns:a16="http://schemas.microsoft.com/office/drawing/2014/main" id="{EA2A7500-5AF6-056E-020B-369D7CF5C2AC}"/>
              </a:ext>
            </a:extLst>
          </p:cNvPr>
          <p:cNvSpPr/>
          <p:nvPr/>
        </p:nvSpPr>
        <p:spPr>
          <a:xfrm>
            <a:off x="317276" y="300950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>
            <a:extLst>
              <a:ext uri="{FF2B5EF4-FFF2-40B4-BE49-F238E27FC236}">
                <a16:creationId xmlns:a16="http://schemas.microsoft.com/office/drawing/2014/main" id="{FDB6FF3B-EAFF-F490-0AC5-98F83D83FB48}"/>
              </a:ext>
            </a:extLst>
          </p:cNvPr>
          <p:cNvSpPr txBox="1"/>
          <p:nvPr/>
        </p:nvSpPr>
        <p:spPr>
          <a:xfrm>
            <a:off x="431923" y="299246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101">
            <a:extLst>
              <a:ext uri="{FF2B5EF4-FFF2-40B4-BE49-F238E27FC236}">
                <a16:creationId xmlns:a16="http://schemas.microsoft.com/office/drawing/2014/main" id="{DB40A0B5-968E-B875-DBF6-84F1764B1315}"/>
              </a:ext>
            </a:extLst>
          </p:cNvPr>
          <p:cNvSpPr txBox="1"/>
          <p:nvPr/>
        </p:nvSpPr>
        <p:spPr>
          <a:xfrm>
            <a:off x="1091664" y="5057024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>
            <a:extLst>
              <a:ext uri="{FF2B5EF4-FFF2-40B4-BE49-F238E27FC236}">
                <a16:creationId xmlns:a16="http://schemas.microsoft.com/office/drawing/2014/main" id="{082873F4-DBFD-3E0A-9368-2FE34FB95365}"/>
              </a:ext>
            </a:extLst>
          </p:cNvPr>
          <p:cNvSpPr/>
          <p:nvPr/>
        </p:nvSpPr>
        <p:spPr>
          <a:xfrm>
            <a:off x="300269" y="4087420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>
            <a:extLst>
              <a:ext uri="{FF2B5EF4-FFF2-40B4-BE49-F238E27FC236}">
                <a16:creationId xmlns:a16="http://schemas.microsoft.com/office/drawing/2014/main" id="{EF275173-1F9C-856D-28F9-6F3AD5B66797}"/>
              </a:ext>
            </a:extLst>
          </p:cNvPr>
          <p:cNvSpPr txBox="1"/>
          <p:nvPr/>
        </p:nvSpPr>
        <p:spPr>
          <a:xfrm>
            <a:off x="414916" y="4070379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8" name="Google Shape;778;p101">
            <a:extLst>
              <a:ext uri="{FF2B5EF4-FFF2-40B4-BE49-F238E27FC236}">
                <a16:creationId xmlns:a16="http://schemas.microsoft.com/office/drawing/2014/main" id="{F462AE91-5649-65EE-E4A2-2360A9CDE513}"/>
              </a:ext>
            </a:extLst>
          </p:cNvPr>
          <p:cNvSpPr txBox="1"/>
          <p:nvPr/>
        </p:nvSpPr>
        <p:spPr>
          <a:xfrm>
            <a:off x="1044510" y="542975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>
            <a:extLst>
              <a:ext uri="{FF2B5EF4-FFF2-40B4-BE49-F238E27FC236}">
                <a16:creationId xmlns:a16="http://schemas.microsoft.com/office/drawing/2014/main" id="{DDA30C4D-FE86-43B9-FD25-48A283570007}"/>
              </a:ext>
            </a:extLst>
          </p:cNvPr>
          <p:cNvSpPr/>
          <p:nvPr/>
        </p:nvSpPr>
        <p:spPr>
          <a:xfrm>
            <a:off x="317263" y="535651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>
            <a:extLst>
              <a:ext uri="{FF2B5EF4-FFF2-40B4-BE49-F238E27FC236}">
                <a16:creationId xmlns:a16="http://schemas.microsoft.com/office/drawing/2014/main" id="{257346ED-477A-042F-9F38-F364FCBDEAAD}"/>
              </a:ext>
            </a:extLst>
          </p:cNvPr>
          <p:cNvSpPr txBox="1"/>
          <p:nvPr/>
        </p:nvSpPr>
        <p:spPr>
          <a:xfrm>
            <a:off x="431910" y="533947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1" name="Google Shape;781;p101">
            <a:extLst>
              <a:ext uri="{FF2B5EF4-FFF2-40B4-BE49-F238E27FC236}">
                <a16:creationId xmlns:a16="http://schemas.microsoft.com/office/drawing/2014/main" id="{92F42C3D-D720-058D-17F1-BDF56318C001}"/>
              </a:ext>
            </a:extLst>
          </p:cNvPr>
          <p:cNvSpPr txBox="1"/>
          <p:nvPr/>
        </p:nvSpPr>
        <p:spPr>
          <a:xfrm>
            <a:off x="1087798" y="2946694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>
            <a:extLst>
              <a:ext uri="{FF2B5EF4-FFF2-40B4-BE49-F238E27FC236}">
                <a16:creationId xmlns:a16="http://schemas.microsoft.com/office/drawing/2014/main" id="{DB77053E-067F-A584-0022-E5D251DAEDAC}"/>
              </a:ext>
            </a:extLst>
          </p:cNvPr>
          <p:cNvSpPr txBox="1"/>
          <p:nvPr/>
        </p:nvSpPr>
        <p:spPr>
          <a:xfrm>
            <a:off x="6194513" y="1268533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>
            <a:extLst>
              <a:ext uri="{FF2B5EF4-FFF2-40B4-BE49-F238E27FC236}">
                <a16:creationId xmlns:a16="http://schemas.microsoft.com/office/drawing/2014/main" id="{B5EAC75B-610B-4DE2-7827-3FA8CBC21A07}"/>
              </a:ext>
            </a:extLst>
          </p:cNvPr>
          <p:cNvSpPr txBox="1"/>
          <p:nvPr/>
        </p:nvSpPr>
        <p:spPr>
          <a:xfrm>
            <a:off x="1102298" y="2271628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9DE4C-5C03-36A4-3A61-9C5C65E4E818}"/>
              </a:ext>
            </a:extLst>
          </p:cNvPr>
          <p:cNvSpPr/>
          <p:nvPr/>
        </p:nvSpPr>
        <p:spPr>
          <a:xfrm>
            <a:off x="6043321" y="1268533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DD238-0362-755E-D6C6-C0C893D3505F}"/>
              </a:ext>
            </a:extLst>
          </p:cNvPr>
          <p:cNvSpPr/>
          <p:nvPr/>
        </p:nvSpPr>
        <p:spPr>
          <a:xfrm>
            <a:off x="206830" y="4031355"/>
            <a:ext cx="5715400" cy="13153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E10F9E7E-A3CD-B79B-4550-F46E917A0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4513" y="1934903"/>
            <a:ext cx="563016" cy="563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72D0AF-9AD8-A24F-BDF4-4A48A8C2F0F0}"/>
              </a:ext>
            </a:extLst>
          </p:cNvPr>
          <p:cNvSpPr/>
          <p:nvPr/>
        </p:nvSpPr>
        <p:spPr>
          <a:xfrm>
            <a:off x="6117529" y="4054894"/>
            <a:ext cx="5078179" cy="7783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E3B8A212-76F4-353D-8678-09B162AFB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9730" y="2715352"/>
            <a:ext cx="563016" cy="5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1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10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8" name="Google Shape;898;p110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899" name="Google Shape;899;p110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4. Identify 2025-2030 Strategic Objectives </a:t>
              </a:r>
              <a:endPara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00" name="Google Shape;900;p110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110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02" name="Google Shape;902;p110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110"/>
          <p:cNvSpPr txBox="1"/>
          <p:nvPr/>
        </p:nvSpPr>
        <p:spPr>
          <a:xfrm>
            <a:off x="1270000" y="2888325"/>
            <a:ext cx="9906000" cy="149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Reflect on 2020-2025 Strategic Plan (Stop, Continue)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indent="-387350">
              <a:spcBef>
                <a:spcPts val="600"/>
              </a:spcBef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Align Objectives to the District's new Focus Areas</a:t>
            </a:r>
          </a:p>
          <a:p>
            <a:pPr marL="457200" indent="-387350">
              <a:spcBef>
                <a:spcPts val="600"/>
              </a:spcBef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Review and Discuss Additional Objectives Going Forward (Start)</a:t>
            </a:r>
            <a:endParaRPr sz="2500">
              <a:solidFill>
                <a:schemeClr val="lt1"/>
              </a:solidFill>
              <a:latin typeface="Georgia"/>
              <a:ea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895" name="Google Shape;895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8710C9-FB74-35A3-9AE8-BC1AF1940470}"/>
              </a:ext>
            </a:extLst>
          </p:cNvPr>
          <p:cNvGrpSpPr/>
          <p:nvPr/>
        </p:nvGrpSpPr>
        <p:grpSpPr>
          <a:xfrm>
            <a:off x="228611" y="266470"/>
            <a:ext cx="785700" cy="807553"/>
            <a:chOff x="283040" y="1355041"/>
            <a:chExt cx="785700" cy="807553"/>
          </a:xfrm>
        </p:grpSpPr>
        <p:sp>
          <p:nvSpPr>
            <p:cNvPr id="897" name="Google Shape;897;p110"/>
            <p:cNvSpPr/>
            <p:nvPr/>
          </p:nvSpPr>
          <p:spPr>
            <a:xfrm>
              <a:off x="283040" y="1376894"/>
              <a:ext cx="785700" cy="7857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98" name="Google Shape;898;p110"/>
            <p:cNvSpPr txBox="1"/>
            <p:nvPr/>
          </p:nvSpPr>
          <p:spPr>
            <a:xfrm>
              <a:off x="430068" y="1355041"/>
              <a:ext cx="535200" cy="800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000000"/>
                  </a:solidFill>
                </a:rPr>
                <a:t>4</a:t>
              </a:r>
              <a:endParaRPr b="1">
                <a:solidFill>
                  <a:srgbClr val="000000"/>
                </a:solidFill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2B008739-A039-3B92-8F6F-44786F60481E}"/>
              </a:ext>
            </a:extLst>
          </p:cNvPr>
          <p:cNvSpPr/>
          <p:nvPr/>
        </p:nvSpPr>
        <p:spPr>
          <a:xfrm>
            <a:off x="5381879" y="3043021"/>
            <a:ext cx="946103" cy="6749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CD087-59EB-88CF-4D86-C4216A816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671" y="1912923"/>
            <a:ext cx="5304154" cy="2988322"/>
          </a:xfrm>
          <a:prstGeom prst="rect">
            <a:avLst/>
          </a:prstGeom>
          <a:effectLst>
            <a:outerShdw blurRad="50800" dist="88900" dir="5400000" algn="ctr" rotWithShape="0">
              <a:schemeClr val="bg2">
                <a:lumMod val="50000"/>
                <a:alpha val="80000"/>
              </a:schemeClr>
            </a:outerShdw>
          </a:effectLst>
        </p:spPr>
      </p:pic>
      <p:sp>
        <p:nvSpPr>
          <p:cNvPr id="8" name="Google Shape;904;p110"/>
          <p:cNvSpPr txBox="1"/>
          <p:nvPr/>
        </p:nvSpPr>
        <p:spPr>
          <a:xfrm>
            <a:off x="1161339" y="538836"/>
            <a:ext cx="1095293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Using our new, 2025-2030 Strategic Goals as a guide we will complete a </a:t>
            </a:r>
            <a:r>
              <a:rPr lang="en-US" sz="2000"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b="1">
                <a:solidFill>
                  <a:srgbClr val="C00000"/>
                </a:solidFill>
                <a:latin typeface="Roboto"/>
                <a:ea typeface="Roboto"/>
                <a:cs typeface="Roboto"/>
                <a:sym typeface="Roboto"/>
              </a:rPr>
              <a:t>Stop</a:t>
            </a:r>
            <a:r>
              <a:rPr lang="en-US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Continue exercise to review our current “Strategic Priorities” and identify our 2025-2030 Strategic Objectives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26A33-C696-1EF2-2B18-BD1B4F8521C3}"/>
              </a:ext>
            </a:extLst>
          </p:cNvPr>
          <p:cNvSpPr/>
          <p:nvPr/>
        </p:nvSpPr>
        <p:spPr>
          <a:xfrm>
            <a:off x="6574410" y="3138031"/>
            <a:ext cx="4779390" cy="13656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562DB-BDA4-7DB4-0CA9-84E4ECCF1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05" y="2066636"/>
            <a:ext cx="5082732" cy="28590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01F74-B08C-1630-623A-446126104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98" y="-243462"/>
            <a:ext cx="12491357" cy="6995160"/>
          </a:xfrm>
          <a:prstGeom prst="rect">
            <a:avLst/>
          </a:prstGeom>
        </p:spPr>
      </p:pic>
      <p:sp>
        <p:nvSpPr>
          <p:cNvPr id="909" name="Google Shape;909;p111"/>
          <p:cNvSpPr txBox="1">
            <a:spLocks noGrp="1"/>
          </p:cNvSpPr>
          <p:nvPr>
            <p:ph type="title"/>
          </p:nvPr>
        </p:nvSpPr>
        <p:spPr>
          <a:xfrm flipH="1">
            <a:off x="14274927" y="1024512"/>
            <a:ext cx="574547" cy="6133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1" name="Google Shape;911;p111"/>
          <p:cNvSpPr/>
          <p:nvPr/>
        </p:nvSpPr>
        <p:spPr>
          <a:xfrm>
            <a:off x="3838575" y="1649926"/>
            <a:ext cx="2863002" cy="5484300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2"/>
          <p:cNvSpPr txBox="1"/>
          <p:nvPr/>
        </p:nvSpPr>
        <p:spPr>
          <a:xfrm>
            <a:off x="6749143" y="1205951"/>
            <a:ext cx="4324803" cy="267762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Guiding Questions: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Stop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What current priorities/activities are not having the needed impact and should be stopped?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Are there any priorities/activities that are no longer aligned with our mission, vision, goals or focus areas?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8" name="Google Shape;948;p112"/>
          <p:cNvSpPr txBox="1"/>
          <p:nvPr/>
        </p:nvSpPr>
        <p:spPr>
          <a:xfrm>
            <a:off x="6749143" y="4172522"/>
            <a:ext cx="4324803" cy="1892796"/>
          </a:xfrm>
          <a:prstGeom prst="rect">
            <a:avLst/>
          </a:prstGeom>
          <a:solidFill>
            <a:srgbClr val="98000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Notes:</a:t>
            </a:r>
            <a:endParaRPr sz="1600" b="1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Think about what has been working; has been completed; or never started.</a:t>
            </a:r>
            <a:endParaRPr sz="1600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If your goals for 2030 are bigger than what you have achieved so far, then what must you do differently going forward?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" name="Google Shape;953;p112">
            <a:extLst>
              <a:ext uri="{FF2B5EF4-FFF2-40B4-BE49-F238E27FC236}">
                <a16:creationId xmlns:a16="http://schemas.microsoft.com/office/drawing/2014/main" id="{8E4305DD-3EDF-845E-ABE0-C09BA452A962}"/>
              </a:ext>
            </a:extLst>
          </p:cNvPr>
          <p:cNvSpPr/>
          <p:nvPr/>
        </p:nvSpPr>
        <p:spPr>
          <a:xfrm>
            <a:off x="10341436" y="1893070"/>
            <a:ext cx="406200" cy="246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25D42A-8E85-A901-6E9D-7201D43BE292}"/>
              </a:ext>
            </a:extLst>
          </p:cNvPr>
          <p:cNvSpPr txBox="1">
            <a:spLocks/>
          </p:cNvSpPr>
          <p:nvPr/>
        </p:nvSpPr>
        <p:spPr>
          <a:xfrm>
            <a:off x="191988" y="233222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Identifying 2025-2030 Strategic </a:t>
            </a:r>
            <a:r>
              <a:rPr lang="en-US" sz="3200"/>
              <a:t>Objectives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Stop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CF841-F554-4B54-325F-238404990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13" y="816401"/>
            <a:ext cx="4968645" cy="5317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4054A2-3962-4DC9-C9DD-4F33887DB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36" y="786175"/>
            <a:ext cx="2878963" cy="5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1343-747C-4961-02F8-4450D03E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2">
            <a:extLst>
              <a:ext uri="{FF2B5EF4-FFF2-40B4-BE49-F238E27FC236}">
                <a16:creationId xmlns:a16="http://schemas.microsoft.com/office/drawing/2014/main" id="{E88219A9-A34D-A5AA-B383-33EDB5B82EBB}"/>
              </a:ext>
            </a:extLst>
          </p:cNvPr>
          <p:cNvSpPr txBox="1"/>
          <p:nvPr/>
        </p:nvSpPr>
        <p:spPr>
          <a:xfrm>
            <a:off x="6749143" y="1205951"/>
            <a:ext cx="4324803" cy="184662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</a:rPr>
              <a:t>Guiding Questions: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Continue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- What current priorities/activities are working well and should be maintained?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48" name="Google Shape;948;p112">
            <a:extLst>
              <a:ext uri="{FF2B5EF4-FFF2-40B4-BE49-F238E27FC236}">
                <a16:creationId xmlns:a16="http://schemas.microsoft.com/office/drawing/2014/main" id="{05B0535A-C9DD-1B37-4877-59B7E2384554}"/>
              </a:ext>
            </a:extLst>
          </p:cNvPr>
          <p:cNvSpPr txBox="1"/>
          <p:nvPr/>
        </p:nvSpPr>
        <p:spPr>
          <a:xfrm>
            <a:off x="6749143" y="3429000"/>
            <a:ext cx="4324803" cy="1892796"/>
          </a:xfrm>
          <a:prstGeom prst="rect">
            <a:avLst/>
          </a:prstGeom>
          <a:solidFill>
            <a:srgbClr val="98000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</a:rPr>
              <a:t>Notes:</a:t>
            </a:r>
            <a:endParaRPr sz="1600" b="1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Think about what has been working; has been completed; or never started.</a:t>
            </a:r>
            <a:endParaRPr sz="1600">
              <a:solidFill>
                <a:schemeClr val="dk1"/>
              </a:solidFill>
            </a:endParaRPr>
          </a:p>
          <a:p>
            <a:pPr marL="274320" marR="0" lvl="0" indent="-207009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Char char="●"/>
            </a:pPr>
            <a:r>
              <a:rPr lang="en-US" sz="1600">
                <a:solidFill>
                  <a:schemeClr val="dk1"/>
                </a:solidFill>
              </a:rPr>
              <a:t>If your goals for 2030 are bigger than what you have achieved so far, then what must you do differently going forward?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5" name="Google Shape;954;p112">
            <a:extLst>
              <a:ext uri="{FF2B5EF4-FFF2-40B4-BE49-F238E27FC236}">
                <a16:creationId xmlns:a16="http://schemas.microsoft.com/office/drawing/2014/main" id="{12CFA60C-00EC-50BD-BD56-B1E67D3FAD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93836" y="2070501"/>
            <a:ext cx="406200" cy="4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48DF4A-AEC2-DF15-ED8D-A6B341543B42}"/>
              </a:ext>
            </a:extLst>
          </p:cNvPr>
          <p:cNvSpPr txBox="1">
            <a:spLocks/>
          </p:cNvSpPr>
          <p:nvPr/>
        </p:nvSpPr>
        <p:spPr>
          <a:xfrm>
            <a:off x="191988" y="233222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Identifying 2025-2030 Strategic </a:t>
            </a:r>
            <a:r>
              <a:rPr lang="en-US" sz="3200"/>
              <a:t>Objectives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Continue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5AEB9-3D2E-0CE2-9860-BA575467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1" y="1075600"/>
            <a:ext cx="5091131" cy="53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5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2AC708-4C0B-BA8A-DC5C-B7ED224B4708}"/>
              </a:ext>
            </a:extLst>
          </p:cNvPr>
          <p:cNvSpPr txBox="1">
            <a:spLocks/>
          </p:cNvSpPr>
          <p:nvPr/>
        </p:nvSpPr>
        <p:spPr>
          <a:xfrm>
            <a:off x="304799" y="103869"/>
            <a:ext cx="11146972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fontAlgn="auto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tabLst/>
              <a:defRPr/>
            </a:pPr>
            <a:r>
              <a:rPr kumimoji="0" lang="en-US" sz="270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Identifying 2025-2030 Strategic </a:t>
            </a:r>
            <a:r>
              <a:rPr lang="en-US" sz="2700" i="0" u="none" strike="noStrike" cap="none">
                <a:solidFill>
                  <a:schemeClr val="dk1"/>
                </a:solidFill>
              </a:rPr>
              <a:t>Objectives</a:t>
            </a:r>
            <a:r>
              <a:rPr kumimoji="0" lang="en-US" sz="270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: Continue Discussion</a:t>
            </a:r>
          </a:p>
        </p:txBody>
      </p:sp>
      <p:pic>
        <p:nvPicPr>
          <p:cNvPr id="4" name="Google Shape;954;p112">
            <a:extLst>
              <a:ext uri="{FF2B5EF4-FFF2-40B4-BE49-F238E27FC236}">
                <a16:creationId xmlns:a16="http://schemas.microsoft.com/office/drawing/2014/main" id="{BD789BD4-1789-5023-7789-90F6B2ECAE3C}"/>
              </a:ext>
            </a:extLst>
          </p:cNvPr>
          <p:cNvPicPr preferRelativeResize="0"/>
          <p:nvPr/>
        </p:nvPicPr>
        <p:blipFill>
          <a:blip r:embed="rId2"/>
          <a:srcRect l="14014" r="16131" b="-3"/>
          <a:stretch>
            <a:fillRect/>
          </a:stretch>
        </p:blipFill>
        <p:spPr>
          <a:xfrm>
            <a:off x="7529648" y="1346127"/>
            <a:ext cx="3040379" cy="4352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92AF6-3F66-F2F5-5D09-89B7B4B902AA}"/>
              </a:ext>
            </a:extLst>
          </p:cNvPr>
          <p:cNvSpPr txBox="1"/>
          <p:nvPr/>
        </p:nvSpPr>
        <p:spPr>
          <a:xfrm>
            <a:off x="557023" y="1159328"/>
            <a:ext cx="5941748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defTabSz="457200">
              <a:spcAft>
                <a:spcPts val="600"/>
              </a:spcAft>
              <a:defRPr/>
            </a:pP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Enter the “Strategic Priorities” from your 2020-2025 Strategic Plan that you and your GO Team think should continue as </a:t>
            </a:r>
            <a:r>
              <a:rPr kumimoji="0" lang="en-US" sz="22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“Strategic Objectives” </a:t>
            </a:r>
            <a:r>
              <a:rPr kumimoji="0" lang="en-US" sz="22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your 2025-2030 Strategic Plan based on today’s discussion. </a:t>
            </a:r>
          </a:p>
        </p:txBody>
      </p:sp>
    </p:spTree>
    <p:extLst>
      <p:ext uri="{BB962C8B-B14F-4D97-AF65-F5344CB8AC3E}">
        <p14:creationId xmlns:p14="http://schemas.microsoft.com/office/powerpoint/2010/main" val="343281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8C8E05-4B70-5091-85B1-0D7BBEB8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" y="1"/>
            <a:ext cx="2763748" cy="1037690"/>
          </a:xfrm>
        </p:spPr>
        <p:txBody>
          <a:bodyPr/>
          <a:lstStyle/>
          <a:p>
            <a:r>
              <a:rPr lang="en-US" b="1">
                <a:latin typeface="Tenorite"/>
                <a:cs typeface="Poppins"/>
              </a:rPr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A3C9F5-9CEB-264B-5336-19ABFCFF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68F-77EF-474B-8EE9-9DC3EFC3DF7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B36B1-9E40-081E-C2C9-59889E078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5" t="-19130" r="290" b="19130"/>
          <a:stretch>
            <a:fillRect/>
          </a:stretch>
        </p:blipFill>
        <p:spPr>
          <a:xfrm>
            <a:off x="11125200" y="-1391478"/>
            <a:ext cx="1066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81F689-B02A-6D5D-64A9-6B2ED5A1914C}"/>
              </a:ext>
            </a:extLst>
          </p:cNvPr>
          <p:cNvSpPr txBox="1"/>
          <p:nvPr/>
        </p:nvSpPr>
        <p:spPr>
          <a:xfrm>
            <a:off x="2437115" y="1181867"/>
            <a:ext cx="7317769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b="1" dirty="0"/>
              <a:t>Action Items </a:t>
            </a:r>
            <a:endParaRPr lang="en-US" sz="1600" dirty="0"/>
          </a:p>
          <a:p>
            <a:pPr lvl="1"/>
            <a:r>
              <a:rPr lang="en-US" dirty="0"/>
              <a:t>Approval of Agenda </a:t>
            </a:r>
            <a:endParaRPr lang="en-US" sz="1600" dirty="0"/>
          </a:p>
          <a:p>
            <a:pPr lvl="1"/>
            <a:r>
              <a:rPr lang="en-US" dirty="0"/>
              <a:t>Approval of Previous Minutes</a:t>
            </a:r>
            <a:endParaRPr lang="en-US" sz="1600" dirty="0"/>
          </a:p>
          <a:p>
            <a:pPr lvl="1"/>
            <a:r>
              <a:rPr lang="en-US" dirty="0"/>
              <a:t>Additional Action Item </a:t>
            </a:r>
            <a:endParaRPr lang="en-US" sz="1600" dirty="0"/>
          </a:p>
          <a:p>
            <a:r>
              <a:rPr lang="en-US" b="1" dirty="0"/>
              <a:t>Discussion Items </a:t>
            </a:r>
            <a:endParaRPr lang="en-US" dirty="0"/>
          </a:p>
          <a:p>
            <a:pPr lvl="1"/>
            <a:r>
              <a:rPr lang="en-US" dirty="0"/>
              <a:t>2025-2030 Strategic Plan Development</a:t>
            </a:r>
            <a:endParaRPr lang="en-US" sz="1600" dirty="0"/>
          </a:p>
          <a:p>
            <a:pPr lvl="2"/>
            <a:r>
              <a:rPr lang="en-US" dirty="0"/>
              <a:t>Confirm Mission/Vision, Goals from Previous Meeting</a:t>
            </a:r>
            <a:endParaRPr lang="en-US" sz="1600" dirty="0"/>
          </a:p>
          <a:p>
            <a:pPr lvl="2"/>
            <a:r>
              <a:rPr lang="en-US" dirty="0"/>
              <a:t>Develop 2025-2030 Strategic Plan Objectives</a:t>
            </a:r>
            <a:endParaRPr lang="en-US" sz="1600" dirty="0"/>
          </a:p>
          <a:p>
            <a:pPr lvl="0"/>
            <a:r>
              <a:rPr lang="en-US" b="1" dirty="0"/>
              <a:t>Information Items </a:t>
            </a:r>
            <a:endParaRPr lang="en-US" sz="1600" dirty="0"/>
          </a:p>
          <a:p>
            <a:pPr lvl="1"/>
            <a:r>
              <a:rPr lang="en-US" dirty="0"/>
              <a:t>Principal’s Report</a:t>
            </a:r>
            <a:endParaRPr lang="en-US" sz="1600" dirty="0"/>
          </a:p>
          <a:p>
            <a:pPr lvl="1"/>
            <a:r>
              <a:rPr lang="en-US" dirty="0"/>
              <a:t>  2025 CCRPI Results</a:t>
            </a:r>
          </a:p>
          <a:p>
            <a:pPr lvl="1"/>
            <a:r>
              <a:rPr lang="en-US" dirty="0"/>
              <a:t>Cluster Advisory Team Report </a:t>
            </a:r>
            <a:endParaRPr lang="en-US" i="1" dirty="0"/>
          </a:p>
          <a:p>
            <a:pPr lvl="1"/>
            <a:r>
              <a:rPr lang="en-US" dirty="0"/>
              <a:t>  Charter System Renewal </a:t>
            </a:r>
          </a:p>
          <a:p>
            <a:pPr lvl="1"/>
            <a:r>
              <a:rPr lang="en-US" dirty="0"/>
              <a:t>  FY27 Budget Preparation</a:t>
            </a:r>
          </a:p>
          <a:p>
            <a:pPr lvl="1"/>
            <a:r>
              <a:rPr lang="en-US" dirty="0"/>
              <a:t>  Attendance</a:t>
            </a:r>
          </a:p>
          <a:p>
            <a:pPr lvl="1"/>
            <a:r>
              <a:rPr lang="en-US" dirty="0"/>
              <a:t>APS Forward 2040 –Facilities Plan Update </a:t>
            </a:r>
            <a:endParaRPr lang="en-US" sz="1600" dirty="0"/>
          </a:p>
          <a:p>
            <a:pPr lvl="0"/>
            <a:r>
              <a:rPr lang="en-US" b="1" dirty="0"/>
              <a:t>Announcements </a:t>
            </a:r>
            <a:endParaRPr lang="en-US" b="1" i="1" dirty="0"/>
          </a:p>
          <a:p>
            <a:r>
              <a:rPr lang="en-US" b="1" dirty="0"/>
              <a:t>Public Comment </a:t>
            </a:r>
            <a:endParaRPr lang="en-US" b="1" i="1" dirty="0"/>
          </a:p>
          <a:p>
            <a:pPr lvl="0"/>
            <a:r>
              <a:rPr lang="en-US" b="1" dirty="0"/>
              <a:t>Adjournment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4004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19;p103">
            <a:extLst>
              <a:ext uri="{FF2B5EF4-FFF2-40B4-BE49-F238E27FC236}">
                <a16:creationId xmlns:a16="http://schemas.microsoft.com/office/drawing/2014/main" id="{409C1A33-2AD9-B4F3-E939-354C810F03BE}"/>
              </a:ext>
            </a:extLst>
          </p:cNvPr>
          <p:cNvSpPr txBox="1"/>
          <p:nvPr/>
        </p:nvSpPr>
        <p:spPr>
          <a:xfrm>
            <a:off x="179693" y="1312898"/>
            <a:ext cx="60960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818;p103">
            <a:extLst>
              <a:ext uri="{FF2B5EF4-FFF2-40B4-BE49-F238E27FC236}">
                <a16:creationId xmlns:a16="http://schemas.microsoft.com/office/drawing/2014/main" id="{5A6A1E12-F05A-8E1C-C585-3469EF49A573}"/>
              </a:ext>
            </a:extLst>
          </p:cNvPr>
          <p:cNvSpPr txBox="1"/>
          <p:nvPr/>
        </p:nvSpPr>
        <p:spPr>
          <a:xfrm>
            <a:off x="6091424" y="1312898"/>
            <a:ext cx="5573486" cy="229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2E5B3A-3E1B-456C-25A1-8DD2B2A6B93E}"/>
              </a:ext>
            </a:extLst>
          </p:cNvPr>
          <p:cNvSpPr txBox="1"/>
          <p:nvPr/>
        </p:nvSpPr>
        <p:spPr>
          <a:xfrm>
            <a:off x="60267" y="879676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/>
              <a:t>“Getting Back to Basics”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2AE49-684C-D8F1-3A03-A26F73A10ADB}"/>
              </a:ext>
            </a:extLst>
          </p:cNvPr>
          <p:cNvSpPr txBox="1"/>
          <p:nvPr/>
        </p:nvSpPr>
        <p:spPr>
          <a:xfrm>
            <a:off x="5892641" y="880843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>
                <a:solidFill>
                  <a:srgbClr val="C00000"/>
                </a:solidFill>
              </a:rPr>
              <a:t>“Community of Believers”</a:t>
            </a:r>
          </a:p>
        </p:txBody>
      </p:sp>
      <p:sp>
        <p:nvSpPr>
          <p:cNvPr id="15" name="Google Shape;971;p113">
            <a:extLst>
              <a:ext uri="{FF2B5EF4-FFF2-40B4-BE49-F238E27FC236}">
                <a16:creationId xmlns:a16="http://schemas.microsoft.com/office/drawing/2014/main" id="{0464FE05-17C8-2A9C-BB72-C04C6B1EC28C}"/>
              </a:ext>
            </a:extLst>
          </p:cNvPr>
          <p:cNvSpPr txBox="1"/>
          <p:nvPr/>
        </p:nvSpPr>
        <p:spPr>
          <a:xfrm>
            <a:off x="183162" y="3606595"/>
            <a:ext cx="11130566" cy="2462182"/>
          </a:xfrm>
          <a:prstGeom prst="rect">
            <a:avLst/>
          </a:prstGeom>
          <a:solidFill>
            <a:srgbClr val="980000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731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n-US" sz="1600" b="1">
                <a:solidFill>
                  <a:schemeClr val="dk1"/>
                </a:solidFill>
              </a:rPr>
              <a:t>You will now move the Objectives (</a:t>
            </a:r>
            <a:r>
              <a:rPr lang="en-US" sz="1600" i="1">
                <a:solidFill>
                  <a:schemeClr val="dk1"/>
                </a:solidFill>
              </a:rPr>
              <a:t>previously Priorities</a:t>
            </a:r>
            <a:r>
              <a:rPr lang="en-US" sz="1600" b="1">
                <a:solidFill>
                  <a:schemeClr val="dk1"/>
                </a:solidFill>
              </a:rPr>
              <a:t>)  you want to “Continue” to the appropriate Focus Area </a:t>
            </a:r>
            <a:endParaRPr lang="en-US" sz="1600" b="1">
              <a:solidFill>
                <a:schemeClr val="dk1"/>
              </a:solidFill>
              <a:cs typeface="Arial"/>
            </a:endParaRPr>
          </a:p>
          <a:p>
            <a:pPr marL="353060" indent="-285750">
              <a:spcBef>
                <a:spcPts val="600"/>
              </a:spcBef>
              <a:buSzPts val="1100"/>
              <a:buFont typeface="Calibri"/>
              <a:buChar char="-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Use your 2020-2025 Strategic Plan, the APS 2025-2030 Strategic Plan (slide 7) and your school KPI sheet to help categorize your objectives. Please note: </a:t>
            </a:r>
            <a:endParaRPr lang="en-US" sz="1600">
              <a:solidFill>
                <a:schemeClr val="dk1"/>
              </a:solidFill>
              <a:cs typeface="Arial"/>
            </a:endParaRPr>
          </a:p>
          <a:p>
            <a:pPr marL="810260" lvl="1" indent="-285750">
              <a:spcBef>
                <a:spcPts val="600"/>
              </a:spcBef>
              <a:buSzPts val="1100"/>
              <a:buFont typeface="Calibri"/>
              <a:buChar char="○"/>
            </a:pPr>
            <a:r>
              <a:rPr lang="en-US" sz="1400" i="1">
                <a:solidFill>
                  <a:schemeClr val="dk1"/>
                </a:solidFill>
              </a:rPr>
              <a:t>Fostering Academic Excellence for All </a:t>
            </a:r>
            <a:r>
              <a:rPr lang="en-US" sz="1400">
                <a:solidFill>
                  <a:schemeClr val="dk1"/>
                </a:solidFill>
              </a:rPr>
              <a:t>is likely aligned to “We Are Strengthening Our Instructional Core” or “We Are Sparking Student Curiosity”</a:t>
            </a:r>
            <a:endParaRPr lang="en-US" sz="1400">
              <a:solidFill>
                <a:schemeClr val="dk1"/>
              </a:solidFill>
              <a:cs typeface="Arial"/>
            </a:endParaRPr>
          </a:p>
          <a:p>
            <a:pPr marL="810260" lvl="1" indent="-285750">
              <a:spcBef>
                <a:spcPts val="600"/>
              </a:spcBef>
              <a:buSzPts val="1100"/>
              <a:buFont typeface="Calibri"/>
              <a:buChar char="○"/>
            </a:pPr>
            <a:r>
              <a:rPr lang="en-US" sz="1400" i="1">
                <a:solidFill>
                  <a:schemeClr val="dk1"/>
                </a:solidFill>
              </a:rPr>
              <a:t>Building a Culture of Student Support </a:t>
            </a:r>
            <a:r>
              <a:rPr lang="en-US" sz="1400">
                <a:solidFill>
                  <a:schemeClr val="dk1"/>
                </a:solidFill>
              </a:rPr>
              <a:t>is likely aligned to “We Are Caring For Every Child”</a:t>
            </a:r>
            <a:endParaRPr lang="en-US" sz="1400">
              <a:solidFill>
                <a:schemeClr val="dk1"/>
              </a:solidFill>
              <a:cs typeface="Arial"/>
            </a:endParaRPr>
          </a:p>
          <a:p>
            <a:pPr marL="810260" lvl="1" indent="-285750">
              <a:spcBef>
                <a:spcPts val="600"/>
              </a:spcBef>
              <a:buSzPts val="1100"/>
              <a:buFont typeface="Calibri"/>
              <a:buChar char="○"/>
            </a:pPr>
            <a:r>
              <a:rPr lang="en-US" sz="1400" i="1">
                <a:solidFill>
                  <a:schemeClr val="dk1"/>
                </a:solidFill>
              </a:rPr>
              <a:t>Equipping &amp; Empowering Leaders &amp; Staff </a:t>
            </a:r>
            <a:r>
              <a:rPr lang="en-US" sz="1400">
                <a:solidFill>
                  <a:schemeClr val="dk1"/>
                </a:solidFill>
              </a:rPr>
              <a:t> is likely aligned to “Our Strength is Our Team”</a:t>
            </a:r>
            <a:endParaRPr lang="en-US" sz="1400">
              <a:solidFill>
                <a:schemeClr val="dk1"/>
              </a:solidFill>
              <a:cs typeface="Arial"/>
            </a:endParaRPr>
          </a:p>
          <a:p>
            <a:pPr marL="810260" lvl="1" indent="-285750">
              <a:spcBef>
                <a:spcPts val="600"/>
              </a:spcBef>
              <a:buSzPts val="1100"/>
              <a:buFont typeface="Calibri"/>
              <a:buChar char="○"/>
            </a:pPr>
            <a:r>
              <a:rPr lang="en-US" sz="1400" i="1">
                <a:solidFill>
                  <a:schemeClr val="dk1"/>
                </a:solidFill>
              </a:rPr>
              <a:t>Creating a System of  School Support </a:t>
            </a:r>
            <a:r>
              <a:rPr lang="en-US" sz="1400">
                <a:solidFill>
                  <a:schemeClr val="dk1"/>
                </a:solidFill>
              </a:rPr>
              <a:t>is likely aligned to “Our Responsibility is Shared” or “Our School is Efficient &amp; Effective”</a:t>
            </a:r>
            <a:endParaRPr sz="1400">
              <a:solidFill>
                <a:schemeClr val="dk1"/>
              </a:solidFill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46C2B2-A781-B111-DBBB-B05627593D11}"/>
              </a:ext>
            </a:extLst>
          </p:cNvPr>
          <p:cNvSpPr txBox="1">
            <a:spLocks/>
          </p:cNvSpPr>
          <p:nvPr/>
        </p:nvSpPr>
        <p:spPr>
          <a:xfrm>
            <a:off x="57916" y="115998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3200"/>
              <a:t>Aligning Your Objectives to the District's New Focus Areas</a:t>
            </a:r>
            <a:endParaRPr 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397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2"/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918" name="Google Shape;918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12"/>
          <p:cNvSpPr txBox="1"/>
          <p:nvPr/>
        </p:nvSpPr>
        <p:spPr>
          <a:xfrm>
            <a:off x="6754044" y="422862"/>
            <a:ext cx="4754028" cy="5509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457200" indent="-355600"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you have aligned your Objectives to the appropriate Focus Area, identify any new Objectives the school must start to address the goals in your plan</a:t>
            </a: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55600"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should have 1-2 Objectives for each Focus Area. </a:t>
            </a:r>
            <a:endParaRPr lang="en-US" sz="16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01600">
              <a:buClr>
                <a:srgbClr val="000000"/>
              </a:buClr>
              <a:buSzPts val="2000"/>
            </a:pPr>
            <a:endParaRPr lang="en-US" sz="1600" b="1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55600"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Use the APS 2025-2030 Strategic Plan (slide 7) and your school KPI sheet for ideas if you need to identify new Objectives. </a:t>
            </a:r>
          </a:p>
          <a:p>
            <a:pPr marL="457200" indent="-355600">
              <a:buClr>
                <a:srgbClr val="000000"/>
              </a:buClr>
              <a:buSzPts val="2000"/>
              <a:buFont typeface="Roboto"/>
              <a:buChar char="●"/>
            </a:pP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indent="-355600"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on the “</a:t>
            </a:r>
            <a:r>
              <a:rPr lang="en-US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Getting Back to Basics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Focus Areas first </a:t>
            </a:r>
            <a:r>
              <a:rPr lang="en-US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Strengthening Our Instructional Core, Caring For Every Child, and Sparking Student Curiosity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</a:endParaRPr>
          </a:p>
          <a:p>
            <a:pPr marL="457200" lvl="0" indent="-355600">
              <a:buClr>
                <a:schemeClr val="dk1"/>
              </a:buClr>
              <a:buSzPts val="2000"/>
              <a:buFont typeface="Roboto"/>
              <a:buChar char="●"/>
            </a:pP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Make sure you have something in the “</a:t>
            </a:r>
            <a:r>
              <a:rPr lang="en-US" sz="1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Community of Believers</a:t>
            </a:r>
            <a:r>
              <a:rPr lang="en-U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Focus Areas that support your core work </a:t>
            </a:r>
            <a:r>
              <a:rPr lang="en-US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600" b="1" i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Strength is Our Team, Responsibility is Shared, System is Effective &amp; Efficient</a:t>
            </a:r>
            <a:r>
              <a:rPr lang="en-US" sz="1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600" b="1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E7481-1EF0-BA86-6A55-6C36CA018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32" y="1880303"/>
            <a:ext cx="5871268" cy="3410567"/>
          </a:xfrm>
          <a:prstGeom prst="rect">
            <a:avLst/>
          </a:prstGeom>
          <a:effectLst>
            <a:outerShdw blurRad="50800" dist="88900" dir="5400000" algn="ctr" rotWithShape="0">
              <a:schemeClr val="bg2">
                <a:lumMod val="50000"/>
                <a:alpha val="80000"/>
              </a:scheme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F91AD2-E598-0035-D104-EEEB6C26F890}"/>
              </a:ext>
            </a:extLst>
          </p:cNvPr>
          <p:cNvSpPr txBox="1">
            <a:spLocks/>
          </p:cNvSpPr>
          <p:nvPr/>
        </p:nvSpPr>
        <p:spPr>
          <a:xfrm>
            <a:off x="135220" y="270607"/>
            <a:ext cx="11372851" cy="7656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Identifying 2025-2030 Strategic </a:t>
            </a:r>
            <a:r>
              <a:rPr lang="en-US" sz="3200"/>
              <a:t>Objectives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: “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Start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” Discussion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7E82F-B2CD-27F5-91F6-9AF3CAA53528}"/>
              </a:ext>
            </a:extLst>
          </p:cNvPr>
          <p:cNvSpPr/>
          <p:nvPr/>
        </p:nvSpPr>
        <p:spPr>
          <a:xfrm>
            <a:off x="224731" y="3283217"/>
            <a:ext cx="5522925" cy="1593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901;p110">
            <a:extLst>
              <a:ext uri="{FF2B5EF4-FFF2-40B4-BE49-F238E27FC236}">
                <a16:creationId xmlns:a16="http://schemas.microsoft.com/office/drawing/2014/main" id="{A3C6A5BC-E438-519F-D600-3B902A5CE964}"/>
              </a:ext>
            </a:extLst>
          </p:cNvPr>
          <p:cNvSpPr/>
          <p:nvPr/>
        </p:nvSpPr>
        <p:spPr>
          <a:xfrm>
            <a:off x="8976736" y="1839991"/>
            <a:ext cx="423182" cy="340625"/>
          </a:xfrm>
          <a:prstGeom prst="mathPlus">
            <a:avLst>
              <a:gd name="adj1" fmla="val 2352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6E15-E5D5-D4B6-11DD-EAC1C873B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EBF5-6E30-E413-3F3D-3522EE11D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3" y="295870"/>
            <a:ext cx="11146972" cy="1115332"/>
          </a:xfrm>
        </p:spPr>
        <p:txBody>
          <a:bodyPr>
            <a:normAutofit fontScale="90000"/>
          </a:bodyPr>
          <a:lstStyle/>
          <a:p>
            <a:br>
              <a:rPr lang="en-US" sz="3600">
                <a:latin typeface="Roboto"/>
                <a:ea typeface="Roboto"/>
                <a:cs typeface="Roboto"/>
                <a:sym typeface="Roboto"/>
              </a:rPr>
            </a:br>
            <a:r>
              <a:rPr lang="en-US" sz="3100" b="1">
                <a:latin typeface="Roboto"/>
                <a:ea typeface="Roboto"/>
                <a:cs typeface="Roboto"/>
                <a:sym typeface="Roboto"/>
              </a:rPr>
              <a:t>Guiding Questions: </a:t>
            </a:r>
            <a:r>
              <a:rPr lang="en-US" sz="3100">
                <a:latin typeface="Roboto"/>
                <a:ea typeface="Roboto"/>
                <a:cs typeface="Roboto"/>
                <a:sym typeface="Roboto"/>
              </a:rPr>
              <a:t>Are there any new “objectives” we must </a:t>
            </a:r>
            <a:r>
              <a:rPr lang="en-US" sz="3100" b="1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START</a:t>
            </a:r>
            <a:r>
              <a:rPr lang="en-US" sz="3100">
                <a:latin typeface="Roboto"/>
                <a:ea typeface="Roboto"/>
                <a:cs typeface="Roboto"/>
                <a:sym typeface="Roboto"/>
              </a:rPr>
              <a:t> to completely address our 2025-2030 Strategic Goals? Do we have 1-2 Objectives to support each Focus Area? </a:t>
            </a:r>
            <a:br>
              <a:rPr lang="en-US" b="1">
                <a:latin typeface="Roboto"/>
                <a:ea typeface="Roboto"/>
                <a:cs typeface="Roboto"/>
                <a:sym typeface="Roboto"/>
              </a:rPr>
            </a:br>
            <a:endParaRPr lang="en-US"/>
          </a:p>
        </p:txBody>
      </p:sp>
      <p:sp>
        <p:nvSpPr>
          <p:cNvPr id="10" name="Google Shape;819;p103">
            <a:extLst>
              <a:ext uri="{FF2B5EF4-FFF2-40B4-BE49-F238E27FC236}">
                <a16:creationId xmlns:a16="http://schemas.microsoft.com/office/drawing/2014/main" id="{50E43D3E-A63A-FAD4-A37B-5D5A07739EC2}"/>
              </a:ext>
            </a:extLst>
          </p:cNvPr>
          <p:cNvSpPr txBox="1"/>
          <p:nvPr/>
        </p:nvSpPr>
        <p:spPr>
          <a:xfrm>
            <a:off x="138832" y="2569947"/>
            <a:ext cx="60960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818;p103">
            <a:extLst>
              <a:ext uri="{FF2B5EF4-FFF2-40B4-BE49-F238E27FC236}">
                <a16:creationId xmlns:a16="http://schemas.microsoft.com/office/drawing/2014/main" id="{78579995-AF1A-F190-986F-61268FA1EA38}"/>
              </a:ext>
            </a:extLst>
          </p:cNvPr>
          <p:cNvSpPr txBox="1"/>
          <p:nvPr/>
        </p:nvSpPr>
        <p:spPr>
          <a:xfrm>
            <a:off x="6001341" y="2569946"/>
            <a:ext cx="5573486" cy="229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38710-FA7E-C908-6CC0-88F5391A9E99}"/>
              </a:ext>
            </a:extLst>
          </p:cNvPr>
          <p:cNvSpPr txBox="1"/>
          <p:nvPr/>
        </p:nvSpPr>
        <p:spPr>
          <a:xfrm>
            <a:off x="138832" y="1944714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/>
              <a:t>“Getting Back to Basics”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77D539-2B7B-0504-5D49-B36ADE540190}"/>
              </a:ext>
            </a:extLst>
          </p:cNvPr>
          <p:cNvSpPr txBox="1"/>
          <p:nvPr/>
        </p:nvSpPr>
        <p:spPr>
          <a:xfrm>
            <a:off x="5652998" y="1958285"/>
            <a:ext cx="3755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>
                <a:solidFill>
                  <a:srgbClr val="C00000"/>
                </a:solidFill>
              </a:rPr>
              <a:t>“Community of Believers”</a:t>
            </a:r>
          </a:p>
        </p:txBody>
      </p:sp>
    </p:spTree>
    <p:extLst>
      <p:ext uri="{BB962C8B-B14F-4D97-AF65-F5344CB8AC3E}">
        <p14:creationId xmlns:p14="http://schemas.microsoft.com/office/powerpoint/2010/main" val="376907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5B281EC0-02EA-9AD2-DC9E-AD3BD969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7864" y="444281"/>
            <a:ext cx="7261525" cy="1176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/>
              <a:t>Where we’re going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5DF341F-E3B8-7BDA-DFF8-2F93D088B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608" y="1482226"/>
            <a:ext cx="6318776" cy="2254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At our next meeting we will: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Vote on the 2025-2030 Strategic Plan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Rank our 2025-2030 Strategic Objectives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2400"/>
              <a:t>Begin the discussion of the 2026-2027 budget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/>
              <a:t>Let me or the Chair know of any additional information you need for our future discussion.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1CAA-F32D-4F48-0E12-F8055A933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99523B-1D1A-9B76-1F34-7EDEA01B61FA}"/>
              </a:ext>
            </a:extLst>
          </p:cNvPr>
          <p:cNvSpPr txBox="1"/>
          <p:nvPr/>
        </p:nvSpPr>
        <p:spPr>
          <a:xfrm>
            <a:off x="0" y="24428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FE0B11A2-1671-8A8F-FF5D-D24FB4EA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09" b="23924"/>
          <a:stretch>
            <a:fillRect/>
          </a:stretch>
        </p:blipFill>
        <p:spPr>
          <a:xfrm>
            <a:off x="529975" y="1599593"/>
            <a:ext cx="10515600" cy="4351338"/>
          </a:xfrm>
          <a:prstGeom prst="rect">
            <a:avLst/>
          </a:prstGeom>
          <a:noFill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11B927-831A-A344-9F05-B02B5EF2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D766868-FF28-409D-8D55-B9C875EB9A9A}" type="datetime1">
              <a:rPr lang="en-US" smtClean="0"/>
              <a:pPr>
                <a:spcAft>
                  <a:spcPts val="600"/>
                </a:spcAft>
              </a:pPr>
              <a:t>12/2/2025</a:t>
            </a:fld>
            <a:endParaRPr lang="en-US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7E3ACD8-5840-5A06-3C86-E0BF98AF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8298" y="6356350"/>
            <a:ext cx="12155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4FF268F-77EF-474B-8EE9-9DC3EFC3DF77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CA484-E16A-63C4-B28C-CA7C944D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99F6-D546-F96F-7323-91804FD45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Information Items</a:t>
            </a:r>
          </a:p>
        </p:txBody>
      </p:sp>
    </p:spTree>
    <p:extLst>
      <p:ext uri="{BB962C8B-B14F-4D97-AF65-F5344CB8AC3E}">
        <p14:creationId xmlns:p14="http://schemas.microsoft.com/office/powerpoint/2010/main" val="401277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563FF-BF66-C36C-0357-55A264EC7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45F0-5571-7B65-3568-9D33DF49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68" y="2766218"/>
            <a:ext cx="9800064" cy="1325563"/>
          </a:xfrm>
        </p:spPr>
        <p:txBody>
          <a:bodyPr anchor="ctr">
            <a:normAutofit/>
          </a:bodyPr>
          <a:lstStyle/>
          <a:p>
            <a:r>
              <a:rPr lang="en-US"/>
              <a:t>Principal’s Report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7FD47F9-74B6-BDE9-FFFC-B69B4B60A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13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26C56-F670-6C4A-EBAE-275BAA90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41903-858B-9044-0902-D564B8E3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F802-A0B2-4A5F-AAD0-02B2E6DAE08D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95924-FD2D-ADBC-F7B4-91CBAD68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68F-77EF-474B-8EE9-9DC3EFC3DF7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4581CF-7771-228E-D066-A786804861B2}"/>
              </a:ext>
            </a:extLst>
          </p:cNvPr>
          <p:cNvSpPr txBox="1">
            <a:spLocks/>
          </p:cNvSpPr>
          <p:nvPr/>
        </p:nvSpPr>
        <p:spPr>
          <a:xfrm>
            <a:off x="402336" y="259982"/>
            <a:ext cx="5693664" cy="1092915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/>
                </a:solidFill>
                <a:latin typeface="Montserrat ExtraBold"/>
              </a:rPr>
              <a:t>2025 CCRPI Results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D2AB5-3A80-8D42-17E0-DBA3D54D6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69" y="660883"/>
            <a:ext cx="7525661" cy="61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26C56-F670-6C4A-EBAE-275BAA90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741903-858B-9044-0902-D564B8E3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F802-A0B2-4A5F-AAD0-02B2E6DAE08D}" type="datetime1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95924-FD2D-ADBC-F7B4-91CBAD68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F268F-77EF-474B-8EE9-9DC3EFC3DF7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4581CF-7771-228E-D066-A786804861B2}"/>
              </a:ext>
            </a:extLst>
          </p:cNvPr>
          <p:cNvSpPr txBox="1">
            <a:spLocks/>
          </p:cNvSpPr>
          <p:nvPr/>
        </p:nvSpPr>
        <p:spPr>
          <a:xfrm>
            <a:off x="402336" y="259982"/>
            <a:ext cx="5693664" cy="37359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SCHOOL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MAP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MAP Growth Reading and Mathematics Dec 3 &amp; 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Amira Fluency and MAP Growth Science- the week of Dec 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Attendance Challenge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3 weeks before Holiday break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Polar Express Theme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“Beat the Clock”</a:t>
            </a:r>
            <a:endParaRPr lang="en-US" sz="28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Girls on the Run 12/6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Spelling </a:t>
            </a:r>
            <a:r>
              <a:rPr lang="en-US" sz="2800" b="1">
                <a:solidFill>
                  <a:schemeClr val="accent1"/>
                </a:solidFill>
                <a:latin typeface="Montserrat ExtraBold" panose="00000900000000000000" pitchFamily="50" charset="0"/>
              </a:rPr>
              <a:t>Bee 12/18</a:t>
            </a:r>
            <a:endParaRPr lang="en-US" sz="28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Winter Program 12/19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  <a:p>
            <a:endParaRPr lang="en-US" sz="2800" b="1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86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D3FE25-B01B-023C-C9FA-EBF8D03E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61" y="446313"/>
            <a:ext cx="6281302" cy="144874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Cluster Advisory Team Report </a:t>
            </a:r>
            <a:endParaRPr lang="en-US" sz="360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052FC-7431-793C-41E7-9E3565F330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022250"/>
            <a:ext cx="5181600" cy="3747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/>
              <a:t>Charter System Renewal</a:t>
            </a:r>
            <a:endParaRPr lang="en-US" sz="3600" b="1" dirty="0"/>
          </a:p>
          <a:p>
            <a:r>
              <a:rPr lang="en-US" sz="3600" b="1" dirty="0"/>
              <a:t>FY27 Budget Preparation</a:t>
            </a:r>
          </a:p>
          <a:p>
            <a:r>
              <a:rPr lang="en-US" sz="3600" b="1" dirty="0"/>
              <a:t>Attendance</a:t>
            </a:r>
          </a:p>
        </p:txBody>
      </p:sp>
      <p:pic>
        <p:nvPicPr>
          <p:cNvPr id="7" name="Picture Placeholder 6" descr="A group of people in a crowd&#10;&#10;AI-generated content may be incorrect.">
            <a:extLst>
              <a:ext uri="{FF2B5EF4-FFF2-40B4-BE49-F238E27FC236}">
                <a16:creationId xmlns:a16="http://schemas.microsoft.com/office/drawing/2014/main" id="{CA64E2CA-4493-9813-7D0C-162CDC1308B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5826" r="21857" b="1"/>
          <a:stretch>
            <a:fillRect/>
          </a:stretch>
        </p:blipFill>
        <p:spPr>
          <a:xfrm>
            <a:off x="6076950" y="10"/>
            <a:ext cx="6115050" cy="686887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CB9D1161-BF25-972C-17C1-470DF7249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4FF268F-77EF-474B-8EE9-9DC3EFC3DF77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D61D4B8-4300-1F19-0836-01763505853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F3CF802-A0B2-4A5F-AAD0-02B2E6DAE08D}" type="datetime1">
              <a:rPr lang="en-US" smtClean="0"/>
              <a:pPr>
                <a:spcAft>
                  <a:spcPts val="600"/>
                </a:spcAft>
              </a:pPr>
              <a:t>12/2/2025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D38-302C-4E28-698F-2EC0F40F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1" y="326424"/>
            <a:ext cx="5181600" cy="803734"/>
          </a:xfrm>
        </p:spPr>
        <p:txBody>
          <a:bodyPr anchor="t"/>
          <a:lstStyle/>
          <a:p>
            <a:r>
              <a:rPr lang="en-US" b="1"/>
              <a:t>Action Items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9EAFABC-B9D4-53F6-9EFF-2216CD185FE3}"/>
              </a:ext>
            </a:extLst>
          </p:cNvPr>
          <p:cNvSpPr/>
          <p:nvPr/>
        </p:nvSpPr>
        <p:spPr>
          <a:xfrm flipH="1">
            <a:off x="6561762" y="-10160"/>
            <a:ext cx="5630238" cy="6868160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45863-530E-16BC-B1F1-C027C3B596B9}"/>
              </a:ext>
            </a:extLst>
          </p:cNvPr>
          <p:cNvSpPr txBox="1"/>
          <p:nvPr/>
        </p:nvSpPr>
        <p:spPr>
          <a:xfrm>
            <a:off x="123289" y="1828800"/>
            <a:ext cx="7140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Approval of Agenda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Approval of Previous Minutes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 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6B9068F5-6B12-A5D2-1BF4-160099A9C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61" y="6061753"/>
            <a:ext cx="1652043" cy="6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99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446921" y="0"/>
            <a:ext cx="5745079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337141" y="842315"/>
            <a:ext cx="3813814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09539" rtl="0" eaLnBrk="1" fontAlgn="auto" latinLnBrk="0" hangingPunct="1">
                <a:lnSpc>
                  <a:spcPts val="1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332343" y="2511921"/>
            <a:ext cx="380378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42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kumimoji="0" lang="en-US" sz="3600" b="1" i="0" u="none" strike="noStrike" kern="1200" cap="none" spc="-42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46066" y="4394909"/>
            <a:ext cx="3805989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en-US" sz="1700">
                <a:solidFill>
                  <a:srgbClr val="6497BF"/>
                </a:solidFill>
                <a:ea typeface="+mn-lt"/>
                <a:cs typeface="+mn-lt"/>
                <a:hlinkClick r:id="rId9"/>
              </a:rPr>
              <a:t>www.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6497BF"/>
                </a:solidFill>
                <a:effectLst/>
                <a:uLnTx/>
                <a:uFillTx/>
                <a:ea typeface="+mn-lt"/>
                <a:cs typeface="+mn-lt"/>
                <a:hlinkClick r:id="rId9"/>
              </a:rPr>
              <a:t>atlantapublicschools.us/APS2040</a:t>
            </a:r>
            <a:endParaRPr lang="en-US" sz="1700">
              <a:ea typeface="+mn-lt"/>
              <a:cs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39" rtl="0" eaLnBrk="1" fontAlgn="auto" latinLnBrk="0" hangingPunct="1">
              <a:lnSpc>
                <a:spcPts val="42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42" normalizeH="0" baseline="0" noProof="0">
                <a:ln>
                  <a:solidFill>
                    <a:srgbClr val="D8031C"/>
                  </a:solidFill>
                </a:ln>
                <a:solidFill>
                  <a:srgbClr val="C0C0C0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  <p:pic>
        <p:nvPicPr>
          <p:cNvPr id="16" name="Picture 1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C0DCD0C8-713B-9A50-F12C-8B97E4429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868" y="987251"/>
            <a:ext cx="4304137" cy="55725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8A8D-A8B4-2654-412C-B52DD587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7A53-4990-8C37-3A24-03C731B7D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172117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41100" y="6356350"/>
            <a:ext cx="850900" cy="365125"/>
          </a:xfrm>
        </p:spPr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32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03"/>
          <p:cNvSpPr txBox="1"/>
          <p:nvPr/>
        </p:nvSpPr>
        <p:spPr>
          <a:xfrm>
            <a:off x="6281401" y="2600761"/>
            <a:ext cx="5147700" cy="261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Strength is Our Team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Responsibility Is Shared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Our School Is Efficient &amp; Effective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9" name="Google Shape;819;p103"/>
          <p:cNvSpPr txBox="1"/>
          <p:nvPr/>
        </p:nvSpPr>
        <p:spPr>
          <a:xfrm>
            <a:off x="457200" y="2606611"/>
            <a:ext cx="6753000" cy="244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Strengthening Our Instructional Core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marR="0" lvl="0" indent="-3048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➢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Caring For Every Child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We Are Sparking Student Curiosity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457200" indent="-304800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ts val="1200"/>
              <a:buFont typeface="Arial"/>
              <a:buChar char="➢"/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TBD- Strategic Objective</a:t>
            </a:r>
          </a:p>
          <a:p>
            <a:pPr marL="152400" marR="0" lvl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200"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0" name="Google Shape;820;p103"/>
          <p:cNvSpPr/>
          <p:nvPr/>
        </p:nvSpPr>
        <p:spPr>
          <a:xfrm>
            <a:off x="146450" y="1791830"/>
            <a:ext cx="1656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21" name="Google Shape;821;p103"/>
          <p:cNvSpPr txBox="1"/>
          <p:nvPr/>
        </p:nvSpPr>
        <p:spPr>
          <a:xfrm>
            <a:off x="3833700" y="64054"/>
            <a:ext cx="3867880" cy="60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cs typeface="Arial"/>
                <a:sym typeface="Arial"/>
              </a:rPr>
              <a:t>DRAFT </a:t>
            </a:r>
            <a:r>
              <a:rPr lang="en-US" sz="1600" b="1" kern="0">
                <a:solidFill>
                  <a:srgbClr val="C00000"/>
                </a:solidFill>
                <a:cs typeface="Arial"/>
                <a:sym typeface="Arial"/>
              </a:rPr>
              <a:t>(School Name)</a:t>
            </a:r>
          </a:p>
          <a:p>
            <a:pPr lvl="0" algn="ctr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  <a:defRPr/>
            </a:pPr>
            <a:r>
              <a:rPr lang="en-US" sz="1600" b="1" kern="0">
                <a:solidFill>
                  <a:srgbClr val="000000"/>
                </a:solidFill>
                <a:cs typeface="Arial"/>
                <a:sym typeface="Arial"/>
              </a:rPr>
              <a:t> 2025-2030 Strategic Plan Template</a:t>
            </a:r>
            <a:endParaRPr kumimoji="0" sz="200" b="0" i="0" u="none" strike="noStrike" kern="0" cap="none" spc="0" normalizeH="0" baseline="0" noProof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3"/>
          <p:cNvSpPr txBox="1"/>
          <p:nvPr/>
        </p:nvSpPr>
        <p:spPr>
          <a:xfrm>
            <a:off x="457200" y="183053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3" name="Google Shape;823;p103"/>
          <p:cNvSpPr/>
          <p:nvPr/>
        </p:nvSpPr>
        <p:spPr>
          <a:xfrm>
            <a:off x="3074828" y="1777724"/>
            <a:ext cx="2967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824" name="Google Shape;824;p103"/>
          <p:cNvSpPr txBox="1"/>
          <p:nvPr/>
        </p:nvSpPr>
        <p:spPr>
          <a:xfrm>
            <a:off x="3489917" y="1789811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5" name="Google Shape;825;p103"/>
          <p:cNvSpPr/>
          <p:nvPr/>
        </p:nvSpPr>
        <p:spPr>
          <a:xfrm>
            <a:off x="6134306" y="1805936"/>
            <a:ext cx="294191" cy="3879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826" name="Google Shape;826;p103"/>
          <p:cNvSpPr txBox="1"/>
          <p:nvPr/>
        </p:nvSpPr>
        <p:spPr>
          <a:xfrm>
            <a:off x="6522633" y="1816961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7" name="Google Shape;827;p103"/>
          <p:cNvSpPr/>
          <p:nvPr/>
        </p:nvSpPr>
        <p:spPr>
          <a:xfrm>
            <a:off x="9191275" y="1765211"/>
            <a:ext cx="310500" cy="3800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828" name="Google Shape;828;p103"/>
          <p:cNvSpPr txBox="1"/>
          <p:nvPr/>
        </p:nvSpPr>
        <p:spPr>
          <a:xfrm>
            <a:off x="9555350" y="180338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80000"/>
              </a:lnSpc>
              <a:spcAft>
                <a:spcPts val="100"/>
              </a:spcAft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cs typeface="Arial"/>
                <a:sym typeface="Arial"/>
              </a:rPr>
              <a:t>Strategic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Goal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822;p103">
            <a:extLst>
              <a:ext uri="{FF2B5EF4-FFF2-40B4-BE49-F238E27FC236}">
                <a16:creationId xmlns:a16="http://schemas.microsoft.com/office/drawing/2014/main" id="{FC50324C-A02F-3915-1D6A-AED2A7B1E3F2}"/>
              </a:ext>
            </a:extLst>
          </p:cNvPr>
          <p:cNvSpPr txBox="1"/>
          <p:nvPr/>
        </p:nvSpPr>
        <p:spPr>
          <a:xfrm>
            <a:off x="457200" y="554186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Mission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822;p103">
            <a:extLst>
              <a:ext uri="{FF2B5EF4-FFF2-40B4-BE49-F238E27FC236}">
                <a16:creationId xmlns:a16="http://schemas.microsoft.com/office/drawing/2014/main" id="{57525F78-9251-EAD1-FDD5-DF7853F28CBD}"/>
              </a:ext>
            </a:extLst>
          </p:cNvPr>
          <p:cNvSpPr txBox="1"/>
          <p:nvPr/>
        </p:nvSpPr>
        <p:spPr>
          <a:xfrm>
            <a:off x="7501801" y="532647"/>
            <a:ext cx="2706900" cy="34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Vision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/>
              <a:t>Discussion Items</a:t>
            </a:r>
          </a:p>
        </p:txBody>
      </p:sp>
    </p:spTree>
    <p:extLst>
      <p:ext uri="{BB962C8B-B14F-4D97-AF65-F5344CB8AC3E}">
        <p14:creationId xmlns:p14="http://schemas.microsoft.com/office/powerpoint/2010/main" val="1275905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6252E-BDCC-187C-E37B-551B2B85C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" y="1941286"/>
            <a:ext cx="9916886" cy="2387600"/>
          </a:xfrm>
        </p:spPr>
        <p:txBody>
          <a:bodyPr>
            <a:noAutofit/>
          </a:bodyPr>
          <a:lstStyle/>
          <a:p>
            <a:r>
              <a:rPr lang="en-US" sz="4400">
                <a:latin typeface="Montserrat ExtraBold" panose="00000900000000000000" pitchFamily="50" charset="0"/>
              </a:rPr>
              <a:t>Continuing the</a:t>
            </a:r>
            <a:br>
              <a:rPr lang="en-US" sz="4400">
                <a:latin typeface="Montserrat ExtraBold" panose="00000900000000000000" pitchFamily="50" charset="0"/>
              </a:rPr>
            </a:br>
            <a:r>
              <a:rPr lang="en-US" sz="4400" b="1">
                <a:latin typeface="Montserrat ExtraBold" panose="00000900000000000000" pitchFamily="50" charset="0"/>
              </a:rPr>
              <a:t>2025-2030</a:t>
            </a:r>
            <a:r>
              <a:rPr lang="en-US" sz="4400">
                <a:latin typeface="Montserrat ExtraBold" panose="00000900000000000000" pitchFamily="50" charset="0"/>
              </a:rPr>
              <a:t> </a:t>
            </a:r>
            <a:r>
              <a:rPr lang="en-US" sz="4400" b="1">
                <a:latin typeface="Montserrat ExtraBold" panose="00000900000000000000" pitchFamily="50" charset="0"/>
              </a:rPr>
              <a:t>School Strategic Plan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110050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9"/>
          <p:cNvSpPr txBox="1"/>
          <p:nvPr/>
        </p:nvSpPr>
        <p:spPr>
          <a:xfrm>
            <a:off x="255141" y="133565"/>
            <a:ext cx="11673155" cy="530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Bold" panose="00000900000000000000" pitchFamily="50" charset="0"/>
              </a:rPr>
              <a:t>School Strategic Planning Overview</a:t>
            </a:r>
            <a:endParaRPr kumimoji="0" sz="36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Bold" panose="00000900000000000000" pitchFamily="50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Purpose</a:t>
            </a:r>
            <a:endParaRPr lang="en-US" sz="2700" b="1" u="sng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cascade the district strategic plan to the school level, while grounding our focus in the school’s Continuous Improvement Plan. This will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alignment, reduce confusion, and simplify our efforts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>
                <a:solidFill>
                  <a:srgbClr val="000000"/>
                </a:solidFill>
                <a:latin typeface="Arial"/>
              </a:rPr>
              <a:t>O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 school’s 2030 Strategic Goals and Objectives should be </a:t>
            </a: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updated, approved and ranked by January 2026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Schools will focus on the strategies as part of FY27 Budget and Continuous Improvement Plan processes.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7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9043DAF-AEED-54FE-1023-D166B7476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871779" y="1176016"/>
            <a:ext cx="9858598" cy="55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B592630-CD62-5174-6753-A006DA67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6" name="Google Shape;727;p98">
            <a:extLst>
              <a:ext uri="{FF2B5EF4-FFF2-40B4-BE49-F238E27FC236}">
                <a16:creationId xmlns:a16="http://schemas.microsoft.com/office/drawing/2014/main" id="{EE8A33F9-BE9F-4904-9D30-92F7D154CC79}"/>
              </a:ext>
            </a:extLst>
          </p:cNvPr>
          <p:cNvSpPr txBox="1"/>
          <p:nvPr/>
        </p:nvSpPr>
        <p:spPr>
          <a:xfrm>
            <a:off x="0" y="0"/>
            <a:ext cx="10591800" cy="5847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3200" kern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Revisiting the APS 2025-2030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 Strategic Plan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5A6A1-2EFF-160C-6BC0-DE3E503746EA}"/>
              </a:ext>
            </a:extLst>
          </p:cNvPr>
          <p:cNvSpPr/>
          <p:nvPr/>
        </p:nvSpPr>
        <p:spPr>
          <a:xfrm>
            <a:off x="0" y="5769428"/>
            <a:ext cx="762000" cy="107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9;p97">
            <a:extLst>
              <a:ext uri="{FF2B5EF4-FFF2-40B4-BE49-F238E27FC236}">
                <a16:creationId xmlns:a16="http://schemas.microsoft.com/office/drawing/2014/main" id="{EAFA286B-3C33-D518-7388-3BC17B6AC3DE}"/>
              </a:ext>
            </a:extLst>
          </p:cNvPr>
          <p:cNvSpPr txBox="1"/>
          <p:nvPr/>
        </p:nvSpPr>
        <p:spPr>
          <a:xfrm>
            <a:off x="1806000" y="672391"/>
            <a:ext cx="8580000" cy="7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GO Team’s Focus (Governance)</a:t>
            </a:r>
            <a:endParaRPr kumimoji="0" sz="4000" b="0" i="1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00780-D9C6-CC64-8149-3BDE9A08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867" y="1799216"/>
            <a:ext cx="9892374" cy="38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/>
          <p:cNvSpPr txBox="1"/>
          <p:nvPr/>
        </p:nvSpPr>
        <p:spPr>
          <a:xfrm>
            <a:off x="152400" y="114779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sng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ExtraBold" panose="00000900000000000000" pitchFamily="50" charset="0"/>
                <a:cs typeface="Arial"/>
                <a:sym typeface="Arial"/>
              </a:rPr>
              <a:t>School Strategic Planning Process</a:t>
            </a:r>
            <a:r>
              <a:rPr lang="en-US" sz="2700" b="1" u="sng" kern="0">
                <a:solidFill>
                  <a:schemeClr val="accent1"/>
                </a:solidFill>
                <a:latin typeface="Montserrat ExtraBold" panose="00000900000000000000" pitchFamily="50" charset="0"/>
                <a:cs typeface="Arial"/>
                <a:sym typeface="Arial"/>
              </a:rPr>
              <a:t> Overview</a:t>
            </a:r>
            <a:endParaRPr kumimoji="0" sz="1100" b="1" i="0" u="sng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tserrat ExtraBold" panose="00000900000000000000" pitchFamily="50" charset="0"/>
              <a:cs typeface="Arial"/>
              <a:sym typeface="Arial"/>
            </a:endParaRPr>
          </a:p>
        </p:txBody>
      </p:sp>
      <p:pic>
        <p:nvPicPr>
          <p:cNvPr id="766" name="Google Shape;76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/>
          <p:cNvSpPr txBox="1"/>
          <p:nvPr/>
        </p:nvSpPr>
        <p:spPr>
          <a:xfrm>
            <a:off x="1126748" y="991167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/>
          <p:cNvSpPr/>
          <p:nvPr/>
        </p:nvSpPr>
        <p:spPr>
          <a:xfrm>
            <a:off x="324725" y="90981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/>
          <p:cNvSpPr txBox="1"/>
          <p:nvPr/>
        </p:nvSpPr>
        <p:spPr>
          <a:xfrm>
            <a:off x="439372" y="89277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0" name="Google Shape;770;p101"/>
          <p:cNvSpPr txBox="1"/>
          <p:nvPr/>
        </p:nvSpPr>
        <p:spPr>
          <a:xfrm>
            <a:off x="1112248" y="3665603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/>
          <p:cNvSpPr/>
          <p:nvPr/>
        </p:nvSpPr>
        <p:spPr>
          <a:xfrm>
            <a:off x="341731" y="1736719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/>
          <p:cNvSpPr txBox="1"/>
          <p:nvPr/>
        </p:nvSpPr>
        <p:spPr>
          <a:xfrm>
            <a:off x="456378" y="1719678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3" name="Google Shape;773;p101"/>
          <p:cNvSpPr/>
          <p:nvPr/>
        </p:nvSpPr>
        <p:spPr>
          <a:xfrm>
            <a:off x="341726" y="258077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/>
          <p:cNvSpPr txBox="1"/>
          <p:nvPr/>
        </p:nvSpPr>
        <p:spPr>
          <a:xfrm>
            <a:off x="456373" y="256373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5" name="Google Shape;775;p101"/>
          <p:cNvSpPr txBox="1"/>
          <p:nvPr/>
        </p:nvSpPr>
        <p:spPr>
          <a:xfrm>
            <a:off x="1116114" y="4957479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/>
          <p:cNvSpPr/>
          <p:nvPr/>
        </p:nvSpPr>
        <p:spPr>
          <a:xfrm>
            <a:off x="324719" y="3658691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/>
          <p:cNvSpPr txBox="1"/>
          <p:nvPr/>
        </p:nvSpPr>
        <p:spPr>
          <a:xfrm>
            <a:off x="439366" y="3641650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8" name="Google Shape;778;p101"/>
          <p:cNvSpPr txBox="1"/>
          <p:nvPr/>
        </p:nvSpPr>
        <p:spPr>
          <a:xfrm>
            <a:off x="1051966" y="4989002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/>
          <p:cNvSpPr/>
          <p:nvPr/>
        </p:nvSpPr>
        <p:spPr>
          <a:xfrm>
            <a:off x="324719" y="491576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/>
          <p:cNvSpPr txBox="1"/>
          <p:nvPr/>
        </p:nvSpPr>
        <p:spPr>
          <a:xfrm>
            <a:off x="439366" y="489872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1" name="Google Shape;781;p101"/>
          <p:cNvSpPr txBox="1"/>
          <p:nvPr/>
        </p:nvSpPr>
        <p:spPr>
          <a:xfrm>
            <a:off x="1112248" y="2517965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/>
          <p:cNvSpPr txBox="1"/>
          <p:nvPr/>
        </p:nvSpPr>
        <p:spPr>
          <a:xfrm>
            <a:off x="6208570" y="1133958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sz="1800" b="1" i="1" u="sng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>
              <a:buClr>
                <a:srgbClr val="000000"/>
              </a:buClr>
              <a:buSzPts val="2000"/>
              <a:buFont typeface="Roboto"/>
              <a:buChar char="●"/>
              <a:defRPr/>
            </a:pPr>
            <a:r>
              <a:rPr lang="en-US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Approve Your Strategic Plan &amp; Rank Your Strategic Objectives for FY27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/>
          <p:cNvSpPr txBox="1"/>
          <p:nvPr/>
        </p:nvSpPr>
        <p:spPr>
          <a:xfrm>
            <a:off x="1126748" y="1842899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DC4EE-6798-F284-51A9-161BF6C00E2B}"/>
              </a:ext>
            </a:extLst>
          </p:cNvPr>
          <p:cNvSpPr/>
          <p:nvPr/>
        </p:nvSpPr>
        <p:spPr>
          <a:xfrm>
            <a:off x="6067771" y="1168988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30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 and Gray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C0C0C0"/>
      </a:accent2>
      <a:accent3>
        <a:srgbClr val="F5CE3E"/>
      </a:accent3>
      <a:accent4>
        <a:srgbClr val="6497BF"/>
      </a:accent4>
      <a:accent5>
        <a:srgbClr val="808184"/>
      </a:accent5>
      <a:accent6>
        <a:srgbClr val="D8031C"/>
      </a:accent6>
      <a:hlink>
        <a:srgbClr val="6497BF"/>
      </a:hlink>
      <a:folHlink>
        <a:srgbClr val="F5CE3E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GO Team Meeting 3 of 3 Presentation Template.potx" id="{D2BE79FC-EB9D-40A4-893E-4F8DD9B6DA25}" vid="{F58CB7D0-6F89-43CE-B97A-383AA62644F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  <wetp:taskpane dockstate="right" visibility="0" width="525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71D33A99-7F47-41EA-A7D4-21691640AE35}">
  <we:reference id="WA200003052" version="7.0.0.0" store="Omex" storeType="OMEX"/>
  <we:alternateReferences>
    <we:reference id="WA200003052" version="7.0.0.0" store="WA200003052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E06EDC8-B6EA-43DD-B7E4-BB8EA3D5B27C}">
  <we:reference id="WA200003964" version="1.0.0.0" store="Omex" storeType="OMEX"/>
  <we:alternateReferences>
    <we:reference id="WA200003964" version="1.0.0.0" store="WA200003964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77F1402712049B4BB4CDB1A03C7C8" ma:contentTypeVersion="17" ma:contentTypeDescription="Create a new document." ma:contentTypeScope="" ma:versionID="3f1ac79daa1c73b34bc45370e9998164">
  <xsd:schema xmlns:xsd="http://www.w3.org/2001/XMLSchema" xmlns:xs="http://www.w3.org/2001/XMLSchema" xmlns:p="http://schemas.microsoft.com/office/2006/metadata/properties" xmlns:ns2="8dcae609-94e2-4108-915c-852935aa21ad" xmlns:ns3="e136758a-e7f7-4029-9cdc-709c7a6ff021" targetNamespace="http://schemas.microsoft.com/office/2006/metadata/properties" ma:root="true" ma:fieldsID="b0614ef56ba11adadb00d2ffbe1d851c" ns2:_="" ns3:_="">
    <xsd:import namespace="8dcae609-94e2-4108-915c-852935aa21ad"/>
    <xsd:import namespace="e136758a-e7f7-4029-9cdc-709c7a6ff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etingFocu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ae609-94e2-4108-915c-852935aa21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etingFocus" ma:index="22" nillable="true" ma:displayName="Brief Description" ma:description="If there was a specific topic covered in the meeting it will be listed here. " ma:format="Dropdown" ma:internalName="MeetingFocus">
      <xsd:simpleType>
        <xsd:restriction base="dms:Text">
          <xsd:maxLength value="255"/>
        </xsd:restriction>
      </xsd:simpleType>
    </xsd:element>
    <xsd:element name="_Flow_SignoffStatus" ma:index="24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6758a-e7f7-4029-9cdc-709c7a6ff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e07957-30af-4dd9-8e9a-b62ef1071eb2}" ma:internalName="TaxCatchAll" ma:showField="CatchAllData" ma:web="e136758a-e7f7-4029-9cdc-709c7a6ff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36758a-e7f7-4029-9cdc-709c7a6ff021" xsi:nil="true"/>
    <lcf76f155ced4ddcb4097134ff3c332f xmlns="8dcae609-94e2-4108-915c-852935aa21ad">
      <Terms xmlns="http://schemas.microsoft.com/office/infopath/2007/PartnerControls"/>
    </lcf76f155ced4ddcb4097134ff3c332f>
    <SharedWithUsers xmlns="e136758a-e7f7-4029-9cdc-709c7a6ff021">
      <UserInfo>
        <DisplayName>Gipson, Chaundra</DisplayName>
        <AccountId>60</AccountId>
        <AccountType/>
      </UserInfo>
      <UserInfo>
        <DisplayName>Diane Jacobi</DisplayName>
        <AccountId>9</AccountId>
        <AccountType/>
      </UserInfo>
      <UserInfo>
        <DisplayName>Barnett, Carolyn</DisplayName>
        <AccountId>42</AccountId>
        <AccountType/>
      </UserInfo>
    </SharedWithUsers>
    <_Flow_SignoffStatus xmlns="8dcae609-94e2-4108-915c-852935aa21ad" xsi:nil="true"/>
    <MeetingFocus xmlns="8dcae609-94e2-4108-915c-852935aa21a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A472B8-2F11-4D4A-8FEF-FAF08AA1A8DA}">
  <ds:schemaRefs>
    <ds:schemaRef ds:uri="8dcae609-94e2-4108-915c-852935aa21ad"/>
    <ds:schemaRef ds:uri="e136758a-e7f7-4029-9cdc-709c7a6ff02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Mtg 3 of 3 Presentation Template</Template>
  <TotalTime>1526</TotalTime>
  <Words>1993</Words>
  <Application>Microsoft Office PowerPoint</Application>
  <PresentationFormat>Widescreen</PresentationFormat>
  <Paragraphs>331</Paragraphs>
  <Slides>33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Arial Black</vt:lpstr>
      <vt:lpstr>Calibri</vt:lpstr>
      <vt:lpstr>Georgia</vt:lpstr>
      <vt:lpstr>Karla</vt:lpstr>
      <vt:lpstr>Karla Medium</vt:lpstr>
      <vt:lpstr>Montserrat ExtraBold</vt:lpstr>
      <vt:lpstr>Play</vt:lpstr>
      <vt:lpstr>Poppins</vt:lpstr>
      <vt:lpstr>Poppins Bold</vt:lpstr>
      <vt:lpstr>Quattrocento Sans</vt:lpstr>
      <vt:lpstr>Roboto</vt:lpstr>
      <vt:lpstr>Segoe UI</vt:lpstr>
      <vt:lpstr>Tenorite</vt:lpstr>
      <vt:lpstr>Office Theme</vt:lpstr>
      <vt:lpstr>1_Office Theme</vt:lpstr>
      <vt:lpstr>W.J. Scott GO Team Business Meeting #3</vt:lpstr>
      <vt:lpstr>Agenda</vt:lpstr>
      <vt:lpstr>Action Items</vt:lpstr>
      <vt:lpstr>Discussion Items</vt:lpstr>
      <vt:lpstr>Continuing the 2025-2030 School Strategic Plan Development Process</vt:lpstr>
      <vt:lpstr>PowerPoint Presentation</vt:lpstr>
      <vt:lpstr>PowerPoint Presentation</vt:lpstr>
      <vt:lpstr>PowerPoint Presentation</vt:lpstr>
      <vt:lpstr>PowerPoint Presentation</vt:lpstr>
      <vt:lpstr>In Our Last Meeting We…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Guiding Questions: Are there any new “objectives” we must START to completely address our 2025-2030 Strategic Goals? Do we have 1-2 Objectives to support each Focus Area?  </vt:lpstr>
      <vt:lpstr>Where we’re going</vt:lpstr>
      <vt:lpstr>PowerPoint Presentation</vt:lpstr>
      <vt:lpstr>Information Items</vt:lpstr>
      <vt:lpstr>Principal’s Report</vt:lpstr>
      <vt:lpstr>PowerPoint Presentation</vt:lpstr>
      <vt:lpstr>PowerPoint Presentation</vt:lpstr>
      <vt:lpstr>Cluster Advisory Team Report  </vt:lpstr>
      <vt:lpstr>PowerPoint Presentation</vt:lpstr>
      <vt:lpstr>Announcements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Diane Jacobi</dc:creator>
  <cp:lastModifiedBy>Olive, Tiffany</cp:lastModifiedBy>
  <cp:revision>47</cp:revision>
  <dcterms:created xsi:type="dcterms:W3CDTF">2025-10-09T16:04:49Z</dcterms:created>
  <dcterms:modified xsi:type="dcterms:W3CDTF">2025-12-02T20:02:42Z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1418700</vt:r8>
  </property>
</Properties>
</file>